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8"/>
  </p:handoutMasterIdLst>
  <p:sldIdLst>
    <p:sldId id="280" r:id="rId2"/>
    <p:sldId id="291" r:id="rId3"/>
    <p:sldId id="287" r:id="rId4"/>
    <p:sldId id="257" r:id="rId5"/>
    <p:sldId id="259" r:id="rId6"/>
    <p:sldId id="260" r:id="rId7"/>
    <p:sldId id="290" r:id="rId8"/>
    <p:sldId id="261" r:id="rId9"/>
    <p:sldId id="263" r:id="rId10"/>
    <p:sldId id="276" r:id="rId11"/>
    <p:sldId id="264" r:id="rId12"/>
    <p:sldId id="266" r:id="rId13"/>
    <p:sldId id="268" r:id="rId14"/>
    <p:sldId id="269" r:id="rId15"/>
    <p:sldId id="286" r:id="rId16"/>
    <p:sldId id="292" r:id="rId17"/>
    <p:sldId id="274" r:id="rId18"/>
    <p:sldId id="281" r:id="rId19"/>
    <p:sldId id="284" r:id="rId20"/>
    <p:sldId id="285" r:id="rId21"/>
    <p:sldId id="283" r:id="rId22"/>
    <p:sldId id="279" r:id="rId23"/>
    <p:sldId id="289" r:id="rId24"/>
    <p:sldId id="288" r:id="rId25"/>
    <p:sldId id="293" r:id="rId26"/>
    <p:sldId id="294" r:id="rId27"/>
  </p:sldIdLst>
  <p:sldSz cx="12192000" cy="6858000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8958032-3BE6-4B70-A8BA-2600CF1968AF}" v="335" dt="2021-02-08T19:24:27.259"/>
    <p1510:client id="{63701664-8B40-474F-A2D3-863DEFDC1D45}" v="146" dt="2021-02-04T16:58:01.958"/>
    <p1510:client id="{8D2645E3-8FF0-4211-9666-907C084ACED9}" v="3" dt="2021-02-08T19:26:54.247"/>
    <p1510:client id="{B090CDEE-2CF5-423E-B958-59FBACC908B1}" v="25" dt="2021-02-01T17:49:51.643"/>
    <p1510:client id="{C8DAD8C2-8EFF-4806-82B2-198074DD5147}" v="207" dt="2021-02-01T18:15:06.4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4" autoAdjust="0"/>
    <p:restoredTop sz="94660"/>
  </p:normalViewPr>
  <p:slideViewPr>
    <p:cSldViewPr snapToGrid="0">
      <p:cViewPr varScale="1">
        <p:scale>
          <a:sx n="84" d="100"/>
          <a:sy n="84" d="100"/>
        </p:scale>
        <p:origin x="114" y="3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12" Type="http://schemas.openxmlformats.org/officeDocument/2006/relationships/image" Target="../media/image19.sv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11" Type="http://schemas.openxmlformats.org/officeDocument/2006/relationships/image" Target="../media/image18.png"/><Relationship Id="rId5" Type="http://schemas.openxmlformats.org/officeDocument/2006/relationships/image" Target="../media/image12.png"/><Relationship Id="rId10" Type="http://schemas.openxmlformats.org/officeDocument/2006/relationships/image" Target="../media/image17.svg"/><Relationship Id="rId4" Type="http://schemas.openxmlformats.org/officeDocument/2006/relationships/image" Target="../media/image11.svg"/><Relationship Id="rId9" Type="http://schemas.openxmlformats.org/officeDocument/2006/relationships/image" Target="../media/image16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F45B7F0-B621-472B-9BE2-3503B42E4330}" type="doc">
      <dgm:prSet loTypeId="urn:microsoft.com/office/officeart/2018/2/layout/IconVerticalSolid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0714C9F2-D256-4E6F-8B40-5C8C183A410D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 err="1"/>
            <a:t>Spr</a:t>
          </a:r>
          <a:r>
            <a:rPr lang="en-US" dirty="0"/>
            <a:t>/Sum:  Tuesday, April 27, 2021 to Friday, August 13, 2021</a:t>
          </a:r>
        </a:p>
      </dgm:t>
    </dgm:pt>
    <dgm:pt modelId="{50C87A36-4887-43B0-8134-4F745A1F0F27}" type="parTrans" cxnId="{82BD6C0C-1D73-44DC-9A05-2986AC136B83}">
      <dgm:prSet/>
      <dgm:spPr/>
      <dgm:t>
        <a:bodyPr/>
        <a:lstStyle/>
        <a:p>
          <a:endParaRPr lang="en-US"/>
        </a:p>
      </dgm:t>
    </dgm:pt>
    <dgm:pt modelId="{5DE3A249-CAD5-4E84-9AA5-827559F1678E}" type="sibTrans" cxnId="{82BD6C0C-1D73-44DC-9A05-2986AC136B83}">
      <dgm:prSet/>
      <dgm:spPr/>
      <dgm:t>
        <a:bodyPr/>
        <a:lstStyle/>
        <a:p>
          <a:endParaRPr lang="en-US"/>
        </a:p>
      </dgm:t>
    </dgm:pt>
    <dgm:pt modelId="{195C603C-E525-47BE-9BF4-3B720CAAF25F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Tues, 4/27, On-Campus all day;  Wed, 4/28, 1</a:t>
          </a:r>
          <a:r>
            <a:rPr lang="en-US" baseline="30000" dirty="0"/>
            <a:t>st</a:t>
          </a:r>
          <a:r>
            <a:rPr lang="en-US" dirty="0"/>
            <a:t> day in Internship Agency</a:t>
          </a:r>
        </a:p>
      </dgm:t>
    </dgm:pt>
    <dgm:pt modelId="{9D8E873B-A112-40CE-881D-EF76FCFBBD3C}" type="parTrans" cxnId="{69F47B89-30CC-4899-86E5-6E24EC22290B}">
      <dgm:prSet/>
      <dgm:spPr/>
      <dgm:t>
        <a:bodyPr/>
        <a:lstStyle/>
        <a:p>
          <a:endParaRPr lang="en-US"/>
        </a:p>
      </dgm:t>
    </dgm:pt>
    <dgm:pt modelId="{50DB5466-D759-4622-9693-1C789593F024}" type="sibTrans" cxnId="{69F47B89-30CC-4899-86E5-6E24EC22290B}">
      <dgm:prSet/>
      <dgm:spPr/>
      <dgm:t>
        <a:bodyPr/>
        <a:lstStyle/>
        <a:p>
          <a:endParaRPr lang="en-US"/>
        </a:p>
      </dgm:t>
    </dgm:pt>
    <dgm:pt modelId="{46A04C18-AFC0-4F76-801F-B6B568E3C808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Fall/Winter:  Monday, August 30, 2021 to Wednesday, April 13, 2022</a:t>
          </a:r>
        </a:p>
      </dgm:t>
    </dgm:pt>
    <dgm:pt modelId="{164CB732-D8AC-4707-BE2A-1FA1CBAF4770}" type="parTrans" cxnId="{F403CEBF-7509-4D4D-A7DD-73E9D3A5BA45}">
      <dgm:prSet/>
      <dgm:spPr/>
      <dgm:t>
        <a:bodyPr/>
        <a:lstStyle/>
        <a:p>
          <a:endParaRPr lang="en-US"/>
        </a:p>
      </dgm:t>
    </dgm:pt>
    <dgm:pt modelId="{32493E4D-A521-49BE-B419-6A068B8D520F}" type="sibTrans" cxnId="{F403CEBF-7509-4D4D-A7DD-73E9D3A5BA45}">
      <dgm:prSet/>
      <dgm:spPr/>
      <dgm:t>
        <a:bodyPr/>
        <a:lstStyle/>
        <a:p>
          <a:endParaRPr lang="en-US"/>
        </a:p>
      </dgm:t>
    </dgm:pt>
    <dgm:pt modelId="{3D2B511F-5BAD-4A42-ABBB-13C0A8519851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Holidays/Vacations: arrange with your Field Instructor/supervisor</a:t>
          </a:r>
        </a:p>
      </dgm:t>
    </dgm:pt>
    <dgm:pt modelId="{1BF92B9A-57D5-4F20-A436-D57F41E746DB}" type="parTrans" cxnId="{B709768E-7780-4449-A486-D9B4DE2870D8}">
      <dgm:prSet/>
      <dgm:spPr/>
      <dgm:t>
        <a:bodyPr/>
        <a:lstStyle/>
        <a:p>
          <a:endParaRPr lang="en-US"/>
        </a:p>
      </dgm:t>
    </dgm:pt>
    <dgm:pt modelId="{ED2FBEAD-F558-4883-B43C-23D3330CDF92}" type="sibTrans" cxnId="{B709768E-7780-4449-A486-D9B4DE2870D8}">
      <dgm:prSet/>
      <dgm:spPr/>
      <dgm:t>
        <a:bodyPr/>
        <a:lstStyle/>
        <a:p>
          <a:endParaRPr lang="en-US"/>
        </a:p>
      </dgm:t>
    </dgm:pt>
    <dgm:pt modelId="{AE2955C3-B2C9-4A6F-A31B-AC9F65568EB2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Class: During F/W Tuesdays and Thursdays are CLASS days (&amp; nights)</a:t>
          </a:r>
        </a:p>
      </dgm:t>
    </dgm:pt>
    <dgm:pt modelId="{033449AC-11CC-46BF-8EBB-031411BFA1C5}" type="parTrans" cxnId="{5B563412-FBEF-4080-AE04-CD3A1D058A25}">
      <dgm:prSet/>
      <dgm:spPr/>
      <dgm:t>
        <a:bodyPr/>
        <a:lstStyle/>
        <a:p>
          <a:endParaRPr lang="en-US"/>
        </a:p>
      </dgm:t>
    </dgm:pt>
    <dgm:pt modelId="{DD3A04AA-CF48-4C63-A430-CF3F9B861B7F}" type="sibTrans" cxnId="{5B563412-FBEF-4080-AE04-CD3A1D058A25}">
      <dgm:prSet/>
      <dgm:spPr/>
      <dgm:t>
        <a:bodyPr/>
        <a:lstStyle/>
        <a:p>
          <a:endParaRPr lang="en-US"/>
        </a:p>
      </dgm:t>
    </dgm:pt>
    <dgm:pt modelId="{1DD2440F-EAE3-4AB6-846C-164DFEF8B3C9}">
      <dgm:prSet/>
      <dgm:spPr/>
      <dgm:t>
        <a:bodyPr/>
        <a:lstStyle/>
        <a:p>
          <a:pPr>
            <a:lnSpc>
              <a:spcPct val="100000"/>
            </a:lnSpc>
          </a:pPr>
          <a:r>
            <a:rPr lang="en-US"/>
            <a:t>Electives:  Consider Internship Night Requirements when planning your schedule.</a:t>
          </a:r>
        </a:p>
      </dgm:t>
    </dgm:pt>
    <dgm:pt modelId="{34554DD3-B8BB-4E9B-822B-7FA1D582D1EC}" type="parTrans" cxnId="{52CBD1BE-61B5-473A-810F-08D2D628917B}">
      <dgm:prSet/>
      <dgm:spPr/>
      <dgm:t>
        <a:bodyPr/>
        <a:lstStyle/>
        <a:p>
          <a:endParaRPr lang="en-US"/>
        </a:p>
      </dgm:t>
    </dgm:pt>
    <dgm:pt modelId="{0A857A92-98AA-4729-A125-90911EC6850C}" type="sibTrans" cxnId="{52CBD1BE-61B5-473A-810F-08D2D628917B}">
      <dgm:prSet/>
      <dgm:spPr/>
      <dgm:t>
        <a:bodyPr/>
        <a:lstStyle/>
        <a:p>
          <a:endParaRPr lang="en-US"/>
        </a:p>
      </dgm:t>
    </dgm:pt>
    <dgm:pt modelId="{311F28AB-8AF3-487E-BC98-0095E738BF2B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Starting Therapy:  You can begin training activities before the first day of the semester, but you CANNOT begin therapeutic activities until April 28 (</a:t>
          </a:r>
          <a:r>
            <a:rPr lang="en-US" dirty="0" err="1"/>
            <a:t>Sp</a:t>
          </a:r>
          <a:r>
            <a:rPr lang="en-US" dirty="0"/>
            <a:t>/Sum) or August 30 (F/W).</a:t>
          </a:r>
        </a:p>
      </dgm:t>
    </dgm:pt>
    <dgm:pt modelId="{2FD85AF7-F25B-4C41-86C9-A48BE9E7DC7A}" type="parTrans" cxnId="{E19F1D3C-B97B-461A-A7DD-1C9FD410F21A}">
      <dgm:prSet/>
      <dgm:spPr/>
      <dgm:t>
        <a:bodyPr/>
        <a:lstStyle/>
        <a:p>
          <a:endParaRPr lang="en-US"/>
        </a:p>
      </dgm:t>
    </dgm:pt>
    <dgm:pt modelId="{7F37A6AA-67B9-4737-AFF3-11A53C8F3654}" type="sibTrans" cxnId="{E19F1D3C-B97B-461A-A7DD-1C9FD410F21A}">
      <dgm:prSet/>
      <dgm:spPr/>
      <dgm:t>
        <a:bodyPr/>
        <a:lstStyle/>
        <a:p>
          <a:endParaRPr lang="en-US"/>
        </a:p>
      </dgm:t>
    </dgm:pt>
    <dgm:pt modelId="{AAA97855-2558-4CB5-81E0-EE7B89D1DE4E}" type="pres">
      <dgm:prSet presAssocID="{EF45B7F0-B621-472B-9BE2-3503B42E4330}" presName="root" presStyleCnt="0">
        <dgm:presLayoutVars>
          <dgm:dir/>
          <dgm:resizeHandles val="exact"/>
        </dgm:presLayoutVars>
      </dgm:prSet>
      <dgm:spPr/>
    </dgm:pt>
    <dgm:pt modelId="{DBFB8081-D298-418E-9CDE-62F767029F69}" type="pres">
      <dgm:prSet presAssocID="{0714C9F2-D256-4E6F-8B40-5C8C183A410D}" presName="compNode" presStyleCnt="0"/>
      <dgm:spPr/>
    </dgm:pt>
    <dgm:pt modelId="{45FF5B8F-B583-4565-9809-95C332454C6C}" type="pres">
      <dgm:prSet presAssocID="{0714C9F2-D256-4E6F-8B40-5C8C183A410D}" presName="bgRect" presStyleLbl="bgShp" presStyleIdx="0" presStyleCnt="6"/>
      <dgm:spPr/>
    </dgm:pt>
    <dgm:pt modelId="{754161AD-4C21-4B2B-89CE-BD14C3F9BEA7}" type="pres">
      <dgm:prSet presAssocID="{0714C9F2-D256-4E6F-8B40-5C8C183A410D}" presName="iconRect" presStyleLbl="node1" presStyleIdx="0" presStyleCnt="6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lag"/>
        </a:ext>
      </dgm:extLst>
    </dgm:pt>
    <dgm:pt modelId="{58B8DA7F-1F45-4FF8-A372-308448DD5D39}" type="pres">
      <dgm:prSet presAssocID="{0714C9F2-D256-4E6F-8B40-5C8C183A410D}" presName="spaceRect" presStyleCnt="0"/>
      <dgm:spPr/>
    </dgm:pt>
    <dgm:pt modelId="{7F08BE38-3C04-4294-BFA1-ED8425926AA8}" type="pres">
      <dgm:prSet presAssocID="{0714C9F2-D256-4E6F-8B40-5C8C183A410D}" presName="parTx" presStyleLbl="revTx" presStyleIdx="0" presStyleCnt="7">
        <dgm:presLayoutVars>
          <dgm:chMax val="0"/>
          <dgm:chPref val="0"/>
        </dgm:presLayoutVars>
      </dgm:prSet>
      <dgm:spPr/>
    </dgm:pt>
    <dgm:pt modelId="{1248D882-4B96-4ED4-9037-368AC8BCAA8A}" type="pres">
      <dgm:prSet presAssocID="{0714C9F2-D256-4E6F-8B40-5C8C183A410D}" presName="desTx" presStyleLbl="revTx" presStyleIdx="1" presStyleCnt="7">
        <dgm:presLayoutVars/>
      </dgm:prSet>
      <dgm:spPr/>
    </dgm:pt>
    <dgm:pt modelId="{064D3B0E-5977-4AEF-BC15-4B46B29D1352}" type="pres">
      <dgm:prSet presAssocID="{5DE3A249-CAD5-4E84-9AA5-827559F1678E}" presName="sibTrans" presStyleCnt="0"/>
      <dgm:spPr/>
    </dgm:pt>
    <dgm:pt modelId="{3F2A29B9-C6F8-48D0-B208-03C66A74EE75}" type="pres">
      <dgm:prSet presAssocID="{46A04C18-AFC0-4F76-801F-B6B568E3C808}" presName="compNode" presStyleCnt="0"/>
      <dgm:spPr/>
    </dgm:pt>
    <dgm:pt modelId="{C8344BDE-B2B8-473F-BA1A-6A9C07ACE32F}" type="pres">
      <dgm:prSet presAssocID="{46A04C18-AFC0-4F76-801F-B6B568E3C808}" presName="bgRect" presStyleLbl="bgShp" presStyleIdx="1" presStyleCnt="6"/>
      <dgm:spPr/>
    </dgm:pt>
    <dgm:pt modelId="{1C4A2415-DAA4-4926-8398-2265B5D9E264}" type="pres">
      <dgm:prSet presAssocID="{46A04C18-AFC0-4F76-801F-B6B568E3C808}" presName="iconRect" presStyleLbl="node1" presStyleIdx="1" presStyleCnt="6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Calendar Week"/>
        </a:ext>
      </dgm:extLst>
    </dgm:pt>
    <dgm:pt modelId="{C3BD2FAF-5E82-4830-A44F-A729626DB37A}" type="pres">
      <dgm:prSet presAssocID="{46A04C18-AFC0-4F76-801F-B6B568E3C808}" presName="spaceRect" presStyleCnt="0"/>
      <dgm:spPr/>
    </dgm:pt>
    <dgm:pt modelId="{22FB6DA8-01A6-4E08-B801-C753536F5C37}" type="pres">
      <dgm:prSet presAssocID="{46A04C18-AFC0-4F76-801F-B6B568E3C808}" presName="parTx" presStyleLbl="revTx" presStyleIdx="2" presStyleCnt="7">
        <dgm:presLayoutVars>
          <dgm:chMax val="0"/>
          <dgm:chPref val="0"/>
        </dgm:presLayoutVars>
      </dgm:prSet>
      <dgm:spPr/>
    </dgm:pt>
    <dgm:pt modelId="{9B807373-6D76-4231-8D67-31E63A12E162}" type="pres">
      <dgm:prSet presAssocID="{32493E4D-A521-49BE-B419-6A068B8D520F}" presName="sibTrans" presStyleCnt="0"/>
      <dgm:spPr/>
    </dgm:pt>
    <dgm:pt modelId="{B1CD10F9-76BF-4401-9564-F95FC1BCFA0B}" type="pres">
      <dgm:prSet presAssocID="{3D2B511F-5BAD-4A42-ABBB-13C0A8519851}" presName="compNode" presStyleCnt="0"/>
      <dgm:spPr/>
    </dgm:pt>
    <dgm:pt modelId="{DFB94212-C23D-4865-A57E-A2DD9A6D80C8}" type="pres">
      <dgm:prSet presAssocID="{3D2B511F-5BAD-4A42-ABBB-13C0A8519851}" presName="bgRect" presStyleLbl="bgShp" presStyleIdx="2" presStyleCnt="6"/>
      <dgm:spPr/>
    </dgm:pt>
    <dgm:pt modelId="{CE84F60F-8286-4C95-B0A9-66CDF57F2B85}" type="pres">
      <dgm:prSet presAssocID="{3D2B511F-5BAD-4A42-ABBB-13C0A8519851}" presName="iconRect" presStyleLbl="node1" presStyleIdx="2" presStyleCnt="6"/>
      <dgm:spPr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Vacation"/>
        </a:ext>
      </dgm:extLst>
    </dgm:pt>
    <dgm:pt modelId="{71983CDC-4D52-432C-A1E0-7958B7623AF5}" type="pres">
      <dgm:prSet presAssocID="{3D2B511F-5BAD-4A42-ABBB-13C0A8519851}" presName="spaceRect" presStyleCnt="0"/>
      <dgm:spPr/>
    </dgm:pt>
    <dgm:pt modelId="{EBD3E788-90B1-4EDC-8B6A-D7F0CC964626}" type="pres">
      <dgm:prSet presAssocID="{3D2B511F-5BAD-4A42-ABBB-13C0A8519851}" presName="parTx" presStyleLbl="revTx" presStyleIdx="3" presStyleCnt="7">
        <dgm:presLayoutVars>
          <dgm:chMax val="0"/>
          <dgm:chPref val="0"/>
        </dgm:presLayoutVars>
      </dgm:prSet>
      <dgm:spPr/>
    </dgm:pt>
    <dgm:pt modelId="{5440B7BF-CA4F-403E-8E58-BAB6ABE17CD3}" type="pres">
      <dgm:prSet presAssocID="{ED2FBEAD-F558-4883-B43C-23D3330CDF92}" presName="sibTrans" presStyleCnt="0"/>
      <dgm:spPr/>
    </dgm:pt>
    <dgm:pt modelId="{69F240D4-ABCA-4C75-90DF-166DB7714ADC}" type="pres">
      <dgm:prSet presAssocID="{AE2955C3-B2C9-4A6F-A31B-AC9F65568EB2}" presName="compNode" presStyleCnt="0"/>
      <dgm:spPr/>
    </dgm:pt>
    <dgm:pt modelId="{FCC83034-E7CB-4AAE-B911-BAAAF5F58140}" type="pres">
      <dgm:prSet presAssocID="{AE2955C3-B2C9-4A6F-A31B-AC9F65568EB2}" presName="bgRect" presStyleLbl="bgShp" presStyleIdx="3" presStyleCnt="6"/>
      <dgm:spPr/>
    </dgm:pt>
    <dgm:pt modelId="{6874C93E-C032-4C86-943E-CA374EC7FD43}" type="pres">
      <dgm:prSet presAssocID="{AE2955C3-B2C9-4A6F-A31B-AC9F65568EB2}" presName="iconRect" presStyleLbl="node1" presStyleIdx="3" presStyleCnt="6"/>
      <dgm:spPr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Read"/>
        </a:ext>
      </dgm:extLst>
    </dgm:pt>
    <dgm:pt modelId="{66D8E4AD-71EE-467E-9496-70F81C9CF833}" type="pres">
      <dgm:prSet presAssocID="{AE2955C3-B2C9-4A6F-A31B-AC9F65568EB2}" presName="spaceRect" presStyleCnt="0"/>
      <dgm:spPr/>
    </dgm:pt>
    <dgm:pt modelId="{7B0ADA94-3FCD-4646-B2F9-C64F2615543F}" type="pres">
      <dgm:prSet presAssocID="{AE2955C3-B2C9-4A6F-A31B-AC9F65568EB2}" presName="parTx" presStyleLbl="revTx" presStyleIdx="4" presStyleCnt="7">
        <dgm:presLayoutVars>
          <dgm:chMax val="0"/>
          <dgm:chPref val="0"/>
        </dgm:presLayoutVars>
      </dgm:prSet>
      <dgm:spPr/>
    </dgm:pt>
    <dgm:pt modelId="{52C1AACC-4C90-4EFA-9C8E-6680614AD7B1}" type="pres">
      <dgm:prSet presAssocID="{DD3A04AA-CF48-4C63-A430-CF3F9B861B7F}" presName="sibTrans" presStyleCnt="0"/>
      <dgm:spPr/>
    </dgm:pt>
    <dgm:pt modelId="{0595A9C2-0353-43D6-B332-9AC0216AE0D7}" type="pres">
      <dgm:prSet presAssocID="{1DD2440F-EAE3-4AB6-846C-164DFEF8B3C9}" presName="compNode" presStyleCnt="0"/>
      <dgm:spPr/>
    </dgm:pt>
    <dgm:pt modelId="{3CA128AB-9147-44FD-BF93-6AE27A6EF733}" type="pres">
      <dgm:prSet presAssocID="{1DD2440F-EAE3-4AB6-846C-164DFEF8B3C9}" presName="bgRect" presStyleLbl="bgShp" presStyleIdx="4" presStyleCnt="6"/>
      <dgm:spPr/>
    </dgm:pt>
    <dgm:pt modelId="{1A06D019-2235-4B9F-8C67-F9003DEA94B8}" type="pres">
      <dgm:prSet presAssocID="{1DD2440F-EAE3-4AB6-846C-164DFEF8B3C9}" presName="iconRect" presStyleLbl="node1" presStyleIdx="4" presStyleCnt="6"/>
      <dgm:spPr>
        <a:blipFill>
          <a:blip xmlns:r="http://schemas.openxmlformats.org/officeDocument/2006/relationships"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Schedule Event Action"/>
        </a:ext>
      </dgm:extLst>
    </dgm:pt>
    <dgm:pt modelId="{CE16D914-C4C7-4839-890F-091E92087836}" type="pres">
      <dgm:prSet presAssocID="{1DD2440F-EAE3-4AB6-846C-164DFEF8B3C9}" presName="spaceRect" presStyleCnt="0"/>
      <dgm:spPr/>
    </dgm:pt>
    <dgm:pt modelId="{73AA8A1E-E8B6-48DC-BE16-656484E6871C}" type="pres">
      <dgm:prSet presAssocID="{1DD2440F-EAE3-4AB6-846C-164DFEF8B3C9}" presName="parTx" presStyleLbl="revTx" presStyleIdx="5" presStyleCnt="7">
        <dgm:presLayoutVars>
          <dgm:chMax val="0"/>
          <dgm:chPref val="0"/>
        </dgm:presLayoutVars>
      </dgm:prSet>
      <dgm:spPr/>
    </dgm:pt>
    <dgm:pt modelId="{DC919797-2CCF-4FAF-985C-EE8C5365F5E6}" type="pres">
      <dgm:prSet presAssocID="{0A857A92-98AA-4729-A125-90911EC6850C}" presName="sibTrans" presStyleCnt="0"/>
      <dgm:spPr/>
    </dgm:pt>
    <dgm:pt modelId="{2ADB5EBE-56E4-4387-916B-A4AFDD46F1CB}" type="pres">
      <dgm:prSet presAssocID="{311F28AB-8AF3-487E-BC98-0095E738BF2B}" presName="compNode" presStyleCnt="0"/>
      <dgm:spPr/>
    </dgm:pt>
    <dgm:pt modelId="{CCEC2633-C51C-4A54-841A-ABAC138447E0}" type="pres">
      <dgm:prSet presAssocID="{311F28AB-8AF3-487E-BC98-0095E738BF2B}" presName="bgRect" presStyleLbl="bgShp" presStyleIdx="5" presStyleCnt="6"/>
      <dgm:spPr/>
    </dgm:pt>
    <dgm:pt modelId="{351EFD86-5317-41A8-8F48-2C6BCC3329DA}" type="pres">
      <dgm:prSet presAssocID="{311F28AB-8AF3-487E-BC98-0095E738BF2B}" presName="iconRect" presStyleLbl="node1" presStyleIdx="5" presStyleCnt="6"/>
      <dgm:spPr>
        <a:blipFill>
          <a:blip xmlns:r="http://schemas.openxmlformats.org/officeDocument/2006/relationships" r:embed="rId1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Footer"/>
        </a:ext>
      </dgm:extLst>
    </dgm:pt>
    <dgm:pt modelId="{5DAB85EF-F589-46F0-A6F8-42CC927A3BFD}" type="pres">
      <dgm:prSet presAssocID="{311F28AB-8AF3-487E-BC98-0095E738BF2B}" presName="spaceRect" presStyleCnt="0"/>
      <dgm:spPr/>
    </dgm:pt>
    <dgm:pt modelId="{02786062-AB9F-42DC-9E53-DE36F67B7828}" type="pres">
      <dgm:prSet presAssocID="{311F28AB-8AF3-487E-BC98-0095E738BF2B}" presName="parTx" presStyleLbl="revTx" presStyleIdx="6" presStyleCnt="7">
        <dgm:presLayoutVars>
          <dgm:chMax val="0"/>
          <dgm:chPref val="0"/>
        </dgm:presLayoutVars>
      </dgm:prSet>
      <dgm:spPr/>
    </dgm:pt>
  </dgm:ptLst>
  <dgm:cxnLst>
    <dgm:cxn modelId="{82BD6C0C-1D73-44DC-9A05-2986AC136B83}" srcId="{EF45B7F0-B621-472B-9BE2-3503B42E4330}" destId="{0714C9F2-D256-4E6F-8B40-5C8C183A410D}" srcOrd="0" destOrd="0" parTransId="{50C87A36-4887-43B0-8134-4F745A1F0F27}" sibTransId="{5DE3A249-CAD5-4E84-9AA5-827559F1678E}"/>
    <dgm:cxn modelId="{5B563412-FBEF-4080-AE04-CD3A1D058A25}" srcId="{EF45B7F0-B621-472B-9BE2-3503B42E4330}" destId="{AE2955C3-B2C9-4A6F-A31B-AC9F65568EB2}" srcOrd="3" destOrd="0" parTransId="{033449AC-11CC-46BF-8EBB-031411BFA1C5}" sibTransId="{DD3A04AA-CF48-4C63-A430-CF3F9B861B7F}"/>
    <dgm:cxn modelId="{E394DB13-E2B3-4603-8B60-885C0F3FE172}" type="presOf" srcId="{311F28AB-8AF3-487E-BC98-0095E738BF2B}" destId="{02786062-AB9F-42DC-9E53-DE36F67B7828}" srcOrd="0" destOrd="0" presId="urn:microsoft.com/office/officeart/2018/2/layout/IconVerticalSolidList"/>
    <dgm:cxn modelId="{E19F1D3C-B97B-461A-A7DD-1C9FD410F21A}" srcId="{EF45B7F0-B621-472B-9BE2-3503B42E4330}" destId="{311F28AB-8AF3-487E-BC98-0095E738BF2B}" srcOrd="5" destOrd="0" parTransId="{2FD85AF7-F25B-4C41-86C9-A48BE9E7DC7A}" sibTransId="{7F37A6AA-67B9-4737-AFF3-11A53C8F3654}"/>
    <dgm:cxn modelId="{96D27D40-E2B3-4402-B971-7B9837522615}" type="presOf" srcId="{0714C9F2-D256-4E6F-8B40-5C8C183A410D}" destId="{7F08BE38-3C04-4294-BFA1-ED8425926AA8}" srcOrd="0" destOrd="0" presId="urn:microsoft.com/office/officeart/2018/2/layout/IconVerticalSolidList"/>
    <dgm:cxn modelId="{B4EE0164-8E6E-464D-AB3E-25B90DEBDB79}" type="presOf" srcId="{3D2B511F-5BAD-4A42-ABBB-13C0A8519851}" destId="{EBD3E788-90B1-4EDC-8B6A-D7F0CC964626}" srcOrd="0" destOrd="0" presId="urn:microsoft.com/office/officeart/2018/2/layout/IconVerticalSolidList"/>
    <dgm:cxn modelId="{673DF969-7EBC-4967-A9B2-80C7B40EA102}" type="presOf" srcId="{195C603C-E525-47BE-9BF4-3B720CAAF25F}" destId="{1248D882-4B96-4ED4-9037-368AC8BCAA8A}" srcOrd="0" destOrd="0" presId="urn:microsoft.com/office/officeart/2018/2/layout/IconVerticalSolidList"/>
    <dgm:cxn modelId="{69F47B89-30CC-4899-86E5-6E24EC22290B}" srcId="{0714C9F2-D256-4E6F-8B40-5C8C183A410D}" destId="{195C603C-E525-47BE-9BF4-3B720CAAF25F}" srcOrd="0" destOrd="0" parTransId="{9D8E873B-A112-40CE-881D-EF76FCFBBD3C}" sibTransId="{50DB5466-D759-4622-9693-1C789593F024}"/>
    <dgm:cxn modelId="{B709768E-7780-4449-A486-D9B4DE2870D8}" srcId="{EF45B7F0-B621-472B-9BE2-3503B42E4330}" destId="{3D2B511F-5BAD-4A42-ABBB-13C0A8519851}" srcOrd="2" destOrd="0" parTransId="{1BF92B9A-57D5-4F20-A436-D57F41E746DB}" sibTransId="{ED2FBEAD-F558-4883-B43C-23D3330CDF92}"/>
    <dgm:cxn modelId="{57C5A9AD-488E-4A62-8157-2136BEEBC943}" type="presOf" srcId="{1DD2440F-EAE3-4AB6-846C-164DFEF8B3C9}" destId="{73AA8A1E-E8B6-48DC-BE16-656484E6871C}" srcOrd="0" destOrd="0" presId="urn:microsoft.com/office/officeart/2018/2/layout/IconVerticalSolidList"/>
    <dgm:cxn modelId="{52CBD1BE-61B5-473A-810F-08D2D628917B}" srcId="{EF45B7F0-B621-472B-9BE2-3503B42E4330}" destId="{1DD2440F-EAE3-4AB6-846C-164DFEF8B3C9}" srcOrd="4" destOrd="0" parTransId="{34554DD3-B8BB-4E9B-822B-7FA1D582D1EC}" sibTransId="{0A857A92-98AA-4729-A125-90911EC6850C}"/>
    <dgm:cxn modelId="{F403CEBF-7509-4D4D-A7DD-73E9D3A5BA45}" srcId="{EF45B7F0-B621-472B-9BE2-3503B42E4330}" destId="{46A04C18-AFC0-4F76-801F-B6B568E3C808}" srcOrd="1" destOrd="0" parTransId="{164CB732-D8AC-4707-BE2A-1FA1CBAF4770}" sibTransId="{32493E4D-A521-49BE-B419-6A068B8D520F}"/>
    <dgm:cxn modelId="{2A3EA4C1-1694-46C2-8017-38D4617D974D}" type="presOf" srcId="{46A04C18-AFC0-4F76-801F-B6B568E3C808}" destId="{22FB6DA8-01A6-4E08-B801-C753536F5C37}" srcOrd="0" destOrd="0" presId="urn:microsoft.com/office/officeart/2018/2/layout/IconVerticalSolidList"/>
    <dgm:cxn modelId="{698FEFDF-1D75-4DF9-967A-62AA386654AA}" type="presOf" srcId="{AE2955C3-B2C9-4A6F-A31B-AC9F65568EB2}" destId="{7B0ADA94-3FCD-4646-B2F9-C64F2615543F}" srcOrd="0" destOrd="0" presId="urn:microsoft.com/office/officeart/2018/2/layout/IconVerticalSolidList"/>
    <dgm:cxn modelId="{FDC404FF-3A17-4864-9D79-B6DCB3D3354E}" type="presOf" srcId="{EF45B7F0-B621-472B-9BE2-3503B42E4330}" destId="{AAA97855-2558-4CB5-81E0-EE7B89D1DE4E}" srcOrd="0" destOrd="0" presId="urn:microsoft.com/office/officeart/2018/2/layout/IconVerticalSolidList"/>
    <dgm:cxn modelId="{C1428DD9-9656-4585-B8CA-D7FB73116AF7}" type="presParOf" srcId="{AAA97855-2558-4CB5-81E0-EE7B89D1DE4E}" destId="{DBFB8081-D298-418E-9CDE-62F767029F69}" srcOrd="0" destOrd="0" presId="urn:microsoft.com/office/officeart/2018/2/layout/IconVerticalSolidList"/>
    <dgm:cxn modelId="{85AB1CF0-A295-416A-9F9A-D85FCE22F813}" type="presParOf" srcId="{DBFB8081-D298-418E-9CDE-62F767029F69}" destId="{45FF5B8F-B583-4565-9809-95C332454C6C}" srcOrd="0" destOrd="0" presId="urn:microsoft.com/office/officeart/2018/2/layout/IconVerticalSolidList"/>
    <dgm:cxn modelId="{810F26BE-619B-4F8C-9528-91CCA9269CF7}" type="presParOf" srcId="{DBFB8081-D298-418E-9CDE-62F767029F69}" destId="{754161AD-4C21-4B2B-89CE-BD14C3F9BEA7}" srcOrd="1" destOrd="0" presId="urn:microsoft.com/office/officeart/2018/2/layout/IconVerticalSolidList"/>
    <dgm:cxn modelId="{3A0C29A4-34E7-4783-ADB4-C454EEB96C48}" type="presParOf" srcId="{DBFB8081-D298-418E-9CDE-62F767029F69}" destId="{58B8DA7F-1F45-4FF8-A372-308448DD5D39}" srcOrd="2" destOrd="0" presId="urn:microsoft.com/office/officeart/2018/2/layout/IconVerticalSolidList"/>
    <dgm:cxn modelId="{AE682B50-C815-4838-A57D-6DF756469842}" type="presParOf" srcId="{DBFB8081-D298-418E-9CDE-62F767029F69}" destId="{7F08BE38-3C04-4294-BFA1-ED8425926AA8}" srcOrd="3" destOrd="0" presId="urn:microsoft.com/office/officeart/2018/2/layout/IconVerticalSolidList"/>
    <dgm:cxn modelId="{DFB930F1-BD30-4EAA-AFB0-24390F76B0F5}" type="presParOf" srcId="{DBFB8081-D298-418E-9CDE-62F767029F69}" destId="{1248D882-4B96-4ED4-9037-368AC8BCAA8A}" srcOrd="4" destOrd="0" presId="urn:microsoft.com/office/officeart/2018/2/layout/IconVerticalSolidList"/>
    <dgm:cxn modelId="{C28DFB52-1AAD-463A-B45A-C6680E0B33FA}" type="presParOf" srcId="{AAA97855-2558-4CB5-81E0-EE7B89D1DE4E}" destId="{064D3B0E-5977-4AEF-BC15-4B46B29D1352}" srcOrd="1" destOrd="0" presId="urn:microsoft.com/office/officeart/2018/2/layout/IconVerticalSolidList"/>
    <dgm:cxn modelId="{98F8DECC-84C1-4AFA-8891-CC519F092B48}" type="presParOf" srcId="{AAA97855-2558-4CB5-81E0-EE7B89D1DE4E}" destId="{3F2A29B9-C6F8-48D0-B208-03C66A74EE75}" srcOrd="2" destOrd="0" presId="urn:microsoft.com/office/officeart/2018/2/layout/IconVerticalSolidList"/>
    <dgm:cxn modelId="{9D4753CD-63BE-4F1C-B56B-53ABE7311666}" type="presParOf" srcId="{3F2A29B9-C6F8-48D0-B208-03C66A74EE75}" destId="{C8344BDE-B2B8-473F-BA1A-6A9C07ACE32F}" srcOrd="0" destOrd="0" presId="urn:microsoft.com/office/officeart/2018/2/layout/IconVerticalSolidList"/>
    <dgm:cxn modelId="{B4347A61-D08B-42BC-9E9B-49383CF0465D}" type="presParOf" srcId="{3F2A29B9-C6F8-48D0-B208-03C66A74EE75}" destId="{1C4A2415-DAA4-4926-8398-2265B5D9E264}" srcOrd="1" destOrd="0" presId="urn:microsoft.com/office/officeart/2018/2/layout/IconVerticalSolidList"/>
    <dgm:cxn modelId="{FE8A1CA5-CA60-44B3-AE58-2109CE3B79FC}" type="presParOf" srcId="{3F2A29B9-C6F8-48D0-B208-03C66A74EE75}" destId="{C3BD2FAF-5E82-4830-A44F-A729626DB37A}" srcOrd="2" destOrd="0" presId="urn:microsoft.com/office/officeart/2018/2/layout/IconVerticalSolidList"/>
    <dgm:cxn modelId="{24BAEDA4-3EB8-43FD-B22F-7AEAFD4BCB5A}" type="presParOf" srcId="{3F2A29B9-C6F8-48D0-B208-03C66A74EE75}" destId="{22FB6DA8-01A6-4E08-B801-C753536F5C37}" srcOrd="3" destOrd="0" presId="urn:microsoft.com/office/officeart/2018/2/layout/IconVerticalSolidList"/>
    <dgm:cxn modelId="{C526FF1F-6A7F-4C22-A1FC-A9569BC3CDCC}" type="presParOf" srcId="{AAA97855-2558-4CB5-81E0-EE7B89D1DE4E}" destId="{9B807373-6D76-4231-8D67-31E63A12E162}" srcOrd="3" destOrd="0" presId="urn:microsoft.com/office/officeart/2018/2/layout/IconVerticalSolidList"/>
    <dgm:cxn modelId="{F6E0D9B3-FB3E-4523-94AD-0EEDC6B6FDD3}" type="presParOf" srcId="{AAA97855-2558-4CB5-81E0-EE7B89D1DE4E}" destId="{B1CD10F9-76BF-4401-9564-F95FC1BCFA0B}" srcOrd="4" destOrd="0" presId="urn:microsoft.com/office/officeart/2018/2/layout/IconVerticalSolidList"/>
    <dgm:cxn modelId="{39F3DB92-5838-4E8A-8509-FE52216569D7}" type="presParOf" srcId="{B1CD10F9-76BF-4401-9564-F95FC1BCFA0B}" destId="{DFB94212-C23D-4865-A57E-A2DD9A6D80C8}" srcOrd="0" destOrd="0" presId="urn:microsoft.com/office/officeart/2018/2/layout/IconVerticalSolidList"/>
    <dgm:cxn modelId="{53A9FE41-E2AD-43FC-BBA0-8925C0491F5A}" type="presParOf" srcId="{B1CD10F9-76BF-4401-9564-F95FC1BCFA0B}" destId="{CE84F60F-8286-4C95-B0A9-66CDF57F2B85}" srcOrd="1" destOrd="0" presId="urn:microsoft.com/office/officeart/2018/2/layout/IconVerticalSolidList"/>
    <dgm:cxn modelId="{3CB71699-3ED8-44BC-9312-1E2EA7BDBCAD}" type="presParOf" srcId="{B1CD10F9-76BF-4401-9564-F95FC1BCFA0B}" destId="{71983CDC-4D52-432C-A1E0-7958B7623AF5}" srcOrd="2" destOrd="0" presId="urn:microsoft.com/office/officeart/2018/2/layout/IconVerticalSolidList"/>
    <dgm:cxn modelId="{C1FBADFC-1BD3-4243-B39C-B9579D6DE114}" type="presParOf" srcId="{B1CD10F9-76BF-4401-9564-F95FC1BCFA0B}" destId="{EBD3E788-90B1-4EDC-8B6A-D7F0CC964626}" srcOrd="3" destOrd="0" presId="urn:microsoft.com/office/officeart/2018/2/layout/IconVerticalSolidList"/>
    <dgm:cxn modelId="{2CB40CC6-1808-4DDE-BABD-875DA5C661E3}" type="presParOf" srcId="{AAA97855-2558-4CB5-81E0-EE7B89D1DE4E}" destId="{5440B7BF-CA4F-403E-8E58-BAB6ABE17CD3}" srcOrd="5" destOrd="0" presId="urn:microsoft.com/office/officeart/2018/2/layout/IconVerticalSolidList"/>
    <dgm:cxn modelId="{B996C5CE-0290-4BAD-9B85-C28AEB31B9D8}" type="presParOf" srcId="{AAA97855-2558-4CB5-81E0-EE7B89D1DE4E}" destId="{69F240D4-ABCA-4C75-90DF-166DB7714ADC}" srcOrd="6" destOrd="0" presId="urn:microsoft.com/office/officeart/2018/2/layout/IconVerticalSolidList"/>
    <dgm:cxn modelId="{AE460952-7F99-451D-B8FD-0421256E5D44}" type="presParOf" srcId="{69F240D4-ABCA-4C75-90DF-166DB7714ADC}" destId="{FCC83034-E7CB-4AAE-B911-BAAAF5F58140}" srcOrd="0" destOrd="0" presId="urn:microsoft.com/office/officeart/2018/2/layout/IconVerticalSolidList"/>
    <dgm:cxn modelId="{2F6E29F8-7913-43DF-90FA-7F667618BA12}" type="presParOf" srcId="{69F240D4-ABCA-4C75-90DF-166DB7714ADC}" destId="{6874C93E-C032-4C86-943E-CA374EC7FD43}" srcOrd="1" destOrd="0" presId="urn:microsoft.com/office/officeart/2018/2/layout/IconVerticalSolidList"/>
    <dgm:cxn modelId="{283AF852-588B-4F2B-9247-8CC88721934B}" type="presParOf" srcId="{69F240D4-ABCA-4C75-90DF-166DB7714ADC}" destId="{66D8E4AD-71EE-467E-9496-70F81C9CF833}" srcOrd="2" destOrd="0" presId="urn:microsoft.com/office/officeart/2018/2/layout/IconVerticalSolidList"/>
    <dgm:cxn modelId="{94D8AD57-13FB-488C-8EAD-ABCFFD4E2D3E}" type="presParOf" srcId="{69F240D4-ABCA-4C75-90DF-166DB7714ADC}" destId="{7B0ADA94-3FCD-4646-B2F9-C64F2615543F}" srcOrd="3" destOrd="0" presId="urn:microsoft.com/office/officeart/2018/2/layout/IconVerticalSolidList"/>
    <dgm:cxn modelId="{0C42EB88-1553-4C1C-9F86-BFF699549103}" type="presParOf" srcId="{AAA97855-2558-4CB5-81E0-EE7B89D1DE4E}" destId="{52C1AACC-4C90-4EFA-9C8E-6680614AD7B1}" srcOrd="7" destOrd="0" presId="urn:microsoft.com/office/officeart/2018/2/layout/IconVerticalSolidList"/>
    <dgm:cxn modelId="{FE5E1834-D2BA-486A-B58A-05CD0B416E85}" type="presParOf" srcId="{AAA97855-2558-4CB5-81E0-EE7B89D1DE4E}" destId="{0595A9C2-0353-43D6-B332-9AC0216AE0D7}" srcOrd="8" destOrd="0" presId="urn:microsoft.com/office/officeart/2018/2/layout/IconVerticalSolidList"/>
    <dgm:cxn modelId="{7C92970F-1FD8-444E-9FA4-735578A192D3}" type="presParOf" srcId="{0595A9C2-0353-43D6-B332-9AC0216AE0D7}" destId="{3CA128AB-9147-44FD-BF93-6AE27A6EF733}" srcOrd="0" destOrd="0" presId="urn:microsoft.com/office/officeart/2018/2/layout/IconVerticalSolidList"/>
    <dgm:cxn modelId="{FBFD6329-A33F-4542-9114-50C0243FB3EF}" type="presParOf" srcId="{0595A9C2-0353-43D6-B332-9AC0216AE0D7}" destId="{1A06D019-2235-4B9F-8C67-F9003DEA94B8}" srcOrd="1" destOrd="0" presId="urn:microsoft.com/office/officeart/2018/2/layout/IconVerticalSolidList"/>
    <dgm:cxn modelId="{D57231A5-1994-4C87-8C7C-595EE5169035}" type="presParOf" srcId="{0595A9C2-0353-43D6-B332-9AC0216AE0D7}" destId="{CE16D914-C4C7-4839-890F-091E92087836}" srcOrd="2" destOrd="0" presId="urn:microsoft.com/office/officeart/2018/2/layout/IconVerticalSolidList"/>
    <dgm:cxn modelId="{D550820E-C333-46A7-A43E-12148CC45C1D}" type="presParOf" srcId="{0595A9C2-0353-43D6-B332-9AC0216AE0D7}" destId="{73AA8A1E-E8B6-48DC-BE16-656484E6871C}" srcOrd="3" destOrd="0" presId="urn:microsoft.com/office/officeart/2018/2/layout/IconVerticalSolidList"/>
    <dgm:cxn modelId="{5C8AC40A-3231-4A7F-AF85-5BD8F4DE1C48}" type="presParOf" srcId="{AAA97855-2558-4CB5-81E0-EE7B89D1DE4E}" destId="{DC919797-2CCF-4FAF-985C-EE8C5365F5E6}" srcOrd="9" destOrd="0" presId="urn:microsoft.com/office/officeart/2018/2/layout/IconVerticalSolidList"/>
    <dgm:cxn modelId="{B2C2172E-A374-4D5D-8636-A7A17D1C6E4B}" type="presParOf" srcId="{AAA97855-2558-4CB5-81E0-EE7B89D1DE4E}" destId="{2ADB5EBE-56E4-4387-916B-A4AFDD46F1CB}" srcOrd="10" destOrd="0" presId="urn:microsoft.com/office/officeart/2018/2/layout/IconVerticalSolidList"/>
    <dgm:cxn modelId="{6835BFC0-05AD-48CC-83FA-5CEB5BF9852B}" type="presParOf" srcId="{2ADB5EBE-56E4-4387-916B-A4AFDD46F1CB}" destId="{CCEC2633-C51C-4A54-841A-ABAC138447E0}" srcOrd="0" destOrd="0" presId="urn:microsoft.com/office/officeart/2018/2/layout/IconVerticalSolidList"/>
    <dgm:cxn modelId="{A36336E3-7FD9-4061-AD25-35106F964EE7}" type="presParOf" srcId="{2ADB5EBE-56E4-4387-916B-A4AFDD46F1CB}" destId="{351EFD86-5317-41A8-8F48-2C6BCC3329DA}" srcOrd="1" destOrd="0" presId="urn:microsoft.com/office/officeart/2018/2/layout/IconVerticalSolidList"/>
    <dgm:cxn modelId="{7495D82C-8A18-408C-9613-514872CE8F89}" type="presParOf" srcId="{2ADB5EBE-56E4-4387-916B-A4AFDD46F1CB}" destId="{5DAB85EF-F589-46F0-A6F8-42CC927A3BFD}" srcOrd="2" destOrd="0" presId="urn:microsoft.com/office/officeart/2018/2/layout/IconVerticalSolidList"/>
    <dgm:cxn modelId="{18E588DE-8525-46B7-A9B4-5B3A94B173B7}" type="presParOf" srcId="{2ADB5EBE-56E4-4387-916B-A4AFDD46F1CB}" destId="{02786062-AB9F-42DC-9E53-DE36F67B7828}" srcOrd="3" destOrd="0" presId="urn:microsoft.com/office/officeart/2018/2/layout/IconVerticalSoli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B2E0F6-35A6-46F2-A722-6AA5974F0E87}" type="doc">
      <dgm:prSet loTypeId="urn:microsoft.com/office/officeart/2005/8/layout/vList2" loCatId="list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en-US"/>
        </a:p>
      </dgm:t>
    </dgm:pt>
    <dgm:pt modelId="{18949F68-5EED-46B3-83EC-08CC730F95C4}">
      <dgm:prSet/>
      <dgm:spPr/>
      <dgm:t>
        <a:bodyPr/>
        <a:lstStyle/>
        <a:p>
          <a:pPr rtl="0"/>
          <a:r>
            <a:rPr lang="en-US" dirty="0"/>
            <a:t>Assigned.</a:t>
          </a:r>
          <a:r>
            <a:rPr lang="en-US" dirty="0">
              <a:latin typeface="Calibri Light" panose="020F0302020204030204"/>
            </a:rPr>
            <a:t> </a:t>
          </a:r>
          <a:r>
            <a:rPr lang="en-US" dirty="0"/>
            <a:t> See handout. Keep for future reference.</a:t>
          </a:r>
        </a:p>
      </dgm:t>
    </dgm:pt>
    <dgm:pt modelId="{093E5D9E-1E0F-49EA-84A5-5FB7B72CB988}" type="parTrans" cxnId="{030FE2CD-8692-4515-88E7-FB29FF7F50A5}">
      <dgm:prSet/>
      <dgm:spPr/>
      <dgm:t>
        <a:bodyPr/>
        <a:lstStyle/>
        <a:p>
          <a:endParaRPr lang="en-US"/>
        </a:p>
      </dgm:t>
    </dgm:pt>
    <dgm:pt modelId="{652CE531-2C8F-4E7B-B98A-72E9241B01B5}" type="sibTrans" cxnId="{030FE2CD-8692-4515-88E7-FB29FF7F50A5}">
      <dgm:prSet/>
      <dgm:spPr/>
      <dgm:t>
        <a:bodyPr/>
        <a:lstStyle/>
        <a:p>
          <a:endParaRPr lang="en-US"/>
        </a:p>
      </dgm:t>
    </dgm:pt>
    <dgm:pt modelId="{B64046E6-2E9A-435B-8161-024FA0C98C08}">
      <dgm:prSet/>
      <dgm:spPr/>
      <dgm:t>
        <a:bodyPr/>
        <a:lstStyle/>
        <a:p>
          <a:r>
            <a:rPr lang="en-US" dirty="0"/>
            <a:t>IFS Locations:</a:t>
          </a:r>
        </a:p>
      </dgm:t>
    </dgm:pt>
    <dgm:pt modelId="{9CDC5D2F-8DB2-4BBD-95F2-798478693F62}" type="parTrans" cxnId="{1A3FB21F-51EB-47E5-9383-D06873A35DD3}">
      <dgm:prSet/>
      <dgm:spPr/>
      <dgm:t>
        <a:bodyPr/>
        <a:lstStyle/>
        <a:p>
          <a:endParaRPr lang="en-US"/>
        </a:p>
      </dgm:t>
    </dgm:pt>
    <dgm:pt modelId="{476B5F44-48BF-4772-BC4F-9E0C1C1BC24F}" type="sibTrans" cxnId="{1A3FB21F-51EB-47E5-9383-D06873A35DD3}">
      <dgm:prSet/>
      <dgm:spPr/>
      <dgm:t>
        <a:bodyPr/>
        <a:lstStyle/>
        <a:p>
          <a:endParaRPr lang="en-US"/>
        </a:p>
      </dgm:t>
    </dgm:pt>
    <dgm:pt modelId="{80EF331A-B388-4BCB-ABB3-187BED7518A8}">
      <dgm:prSet/>
      <dgm:spPr/>
      <dgm:t>
        <a:bodyPr/>
        <a:lstStyle/>
        <a:p>
          <a:r>
            <a:rPr lang="en-US" dirty="0" err="1"/>
            <a:t>Sp</a:t>
          </a:r>
          <a:r>
            <a:rPr lang="en-US" dirty="0"/>
            <a:t>/Sum, Fall &amp; Winter</a:t>
          </a:r>
        </a:p>
      </dgm:t>
    </dgm:pt>
    <dgm:pt modelId="{FA4B718D-3D2D-4B7A-A91F-75E90D118E4A}" type="parTrans" cxnId="{8C212C41-1FE5-4947-ADAE-3DD879F3BD24}">
      <dgm:prSet/>
      <dgm:spPr/>
      <dgm:t>
        <a:bodyPr/>
        <a:lstStyle/>
        <a:p>
          <a:endParaRPr lang="en-US"/>
        </a:p>
      </dgm:t>
    </dgm:pt>
    <dgm:pt modelId="{79FDBA2B-68ED-472E-9140-62C03CEE9B5A}" type="sibTrans" cxnId="{8C212C41-1FE5-4947-ADAE-3DD879F3BD24}">
      <dgm:prSet/>
      <dgm:spPr/>
      <dgm:t>
        <a:bodyPr/>
        <a:lstStyle/>
        <a:p>
          <a:endParaRPr lang="en-US"/>
        </a:p>
      </dgm:t>
    </dgm:pt>
    <dgm:pt modelId="{7E9D4A14-D989-4D79-9A5F-7EDD6F08C4FB}">
      <dgm:prSet/>
      <dgm:spPr/>
      <dgm:t>
        <a:bodyPr/>
        <a:lstStyle/>
        <a:p>
          <a:r>
            <a:rPr lang="en-US" dirty="0"/>
            <a:t>Wendy’s in 2198 JFSB</a:t>
          </a:r>
        </a:p>
      </dgm:t>
    </dgm:pt>
    <dgm:pt modelId="{7921BC78-8430-48C6-9FEC-5A3526191E60}" type="parTrans" cxnId="{7CAE3F8D-B170-4E20-A76C-DF930DF52C00}">
      <dgm:prSet/>
      <dgm:spPr/>
      <dgm:t>
        <a:bodyPr/>
        <a:lstStyle/>
        <a:p>
          <a:endParaRPr lang="en-US"/>
        </a:p>
      </dgm:t>
    </dgm:pt>
    <dgm:pt modelId="{0736E33B-E049-4731-9D7D-09EDE593C207}" type="sibTrans" cxnId="{7CAE3F8D-B170-4E20-A76C-DF930DF52C00}">
      <dgm:prSet/>
      <dgm:spPr/>
      <dgm:t>
        <a:bodyPr/>
        <a:lstStyle/>
        <a:p>
          <a:endParaRPr lang="en-US"/>
        </a:p>
      </dgm:t>
    </dgm:pt>
    <dgm:pt modelId="{80E10CBB-A654-4776-9B0A-382B5F8C81AD}">
      <dgm:prSet/>
      <dgm:spPr/>
      <dgm:t>
        <a:bodyPr/>
        <a:lstStyle/>
        <a:p>
          <a:r>
            <a:rPr lang="en-US" dirty="0"/>
            <a:t>Ruth’s in B132 JFSB</a:t>
          </a:r>
        </a:p>
      </dgm:t>
    </dgm:pt>
    <dgm:pt modelId="{7E0901A7-601F-4239-A528-96E9D5AFE487}" type="parTrans" cxnId="{D0065EE1-56A3-4F72-A14F-44683ACDE3FA}">
      <dgm:prSet/>
      <dgm:spPr/>
      <dgm:t>
        <a:bodyPr/>
        <a:lstStyle/>
        <a:p>
          <a:endParaRPr lang="en-US"/>
        </a:p>
      </dgm:t>
    </dgm:pt>
    <dgm:pt modelId="{4EFD8CCF-9FE2-4BCE-8106-0BE884DE83AB}" type="sibTrans" cxnId="{D0065EE1-56A3-4F72-A14F-44683ACDE3FA}">
      <dgm:prSet/>
      <dgm:spPr/>
      <dgm:t>
        <a:bodyPr/>
        <a:lstStyle/>
        <a:p>
          <a:endParaRPr lang="en-US"/>
        </a:p>
      </dgm:t>
    </dgm:pt>
    <dgm:pt modelId="{C2F90983-C7EA-4283-86AA-A92C9DAC36DF}">
      <dgm:prSet/>
      <dgm:spPr/>
      <dgm:t>
        <a:bodyPr/>
        <a:lstStyle/>
        <a:p>
          <a:pPr rtl="0"/>
          <a:r>
            <a:rPr lang="en-US" dirty="0"/>
            <a:t>On-Campus (Zoom allowed for COVID-19 related health, pre-notification required</a:t>
          </a:r>
          <a:r>
            <a:rPr lang="en-US" dirty="0">
              <a:latin typeface="Calibri Light" panose="020F0302020204030204"/>
            </a:rPr>
            <a:t> by 7:00 am the day of class</a:t>
          </a:r>
          <a:r>
            <a:rPr lang="en-US" dirty="0"/>
            <a:t>)</a:t>
          </a:r>
        </a:p>
      </dgm:t>
    </dgm:pt>
    <dgm:pt modelId="{D17E5672-0A6F-42F1-AA26-9439E7E97A71}" type="parTrans" cxnId="{7C92400E-8CCC-4485-AAD7-DCEA7C3E6259}">
      <dgm:prSet/>
      <dgm:spPr/>
      <dgm:t>
        <a:bodyPr/>
        <a:lstStyle/>
        <a:p>
          <a:endParaRPr lang="en-US"/>
        </a:p>
      </dgm:t>
    </dgm:pt>
    <dgm:pt modelId="{0E9055BC-EB98-4B52-87E6-A00144E9619E}" type="sibTrans" cxnId="{7C92400E-8CCC-4485-AAD7-DCEA7C3E6259}">
      <dgm:prSet/>
      <dgm:spPr/>
      <dgm:t>
        <a:bodyPr/>
        <a:lstStyle/>
        <a:p>
          <a:endParaRPr lang="en-US"/>
        </a:p>
      </dgm:t>
    </dgm:pt>
    <dgm:pt modelId="{3D34F992-D2F1-4639-9F5C-A767C6DAC7E5}" type="pres">
      <dgm:prSet presAssocID="{54B2E0F6-35A6-46F2-A722-6AA5974F0E87}" presName="linear" presStyleCnt="0">
        <dgm:presLayoutVars>
          <dgm:animLvl val="lvl"/>
          <dgm:resizeHandles val="exact"/>
        </dgm:presLayoutVars>
      </dgm:prSet>
      <dgm:spPr/>
    </dgm:pt>
    <dgm:pt modelId="{704D70EB-3C94-4148-B926-4879E3E19AA1}" type="pres">
      <dgm:prSet presAssocID="{18949F68-5EED-46B3-83EC-08CC730F95C4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2FF765FE-8390-4A47-BF2D-2EE6CAD636D9}" type="pres">
      <dgm:prSet presAssocID="{652CE531-2C8F-4E7B-B98A-72E9241B01B5}" presName="spacer" presStyleCnt="0"/>
      <dgm:spPr/>
    </dgm:pt>
    <dgm:pt modelId="{E87384BB-6E6E-46DE-A19B-37FCA6F3F2EC}" type="pres">
      <dgm:prSet presAssocID="{B64046E6-2E9A-435B-8161-024FA0C98C08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B5B013EF-9415-433F-B64C-D067F81C03FD}" type="pres">
      <dgm:prSet presAssocID="{B64046E6-2E9A-435B-8161-024FA0C98C08}" presName="childText" presStyleLbl="revTx" presStyleIdx="0" presStyleCnt="1">
        <dgm:presLayoutVars>
          <dgm:bulletEnabled val="1"/>
        </dgm:presLayoutVars>
      </dgm:prSet>
      <dgm:spPr/>
    </dgm:pt>
  </dgm:ptLst>
  <dgm:cxnLst>
    <dgm:cxn modelId="{7C92400E-8CCC-4485-AAD7-DCEA7C3E6259}" srcId="{80EF331A-B388-4BCB-ABB3-187BED7518A8}" destId="{C2F90983-C7EA-4283-86AA-A92C9DAC36DF}" srcOrd="0" destOrd="0" parTransId="{D17E5672-0A6F-42F1-AA26-9439E7E97A71}" sibTransId="{0E9055BC-EB98-4B52-87E6-A00144E9619E}"/>
    <dgm:cxn modelId="{1A3FB21F-51EB-47E5-9383-D06873A35DD3}" srcId="{54B2E0F6-35A6-46F2-A722-6AA5974F0E87}" destId="{B64046E6-2E9A-435B-8161-024FA0C98C08}" srcOrd="1" destOrd="0" parTransId="{9CDC5D2F-8DB2-4BBD-95F2-798478693F62}" sibTransId="{476B5F44-48BF-4772-BC4F-9E0C1C1BC24F}"/>
    <dgm:cxn modelId="{1C0B122C-0640-442C-90C6-CF8C83FBB71E}" type="presOf" srcId="{7E9D4A14-D989-4D79-9A5F-7EDD6F08C4FB}" destId="{B5B013EF-9415-433F-B64C-D067F81C03FD}" srcOrd="0" destOrd="2" presId="urn:microsoft.com/office/officeart/2005/8/layout/vList2"/>
    <dgm:cxn modelId="{8C212C41-1FE5-4947-ADAE-3DD879F3BD24}" srcId="{B64046E6-2E9A-435B-8161-024FA0C98C08}" destId="{80EF331A-B388-4BCB-ABB3-187BED7518A8}" srcOrd="0" destOrd="0" parTransId="{FA4B718D-3D2D-4B7A-A91F-75E90D118E4A}" sibTransId="{79FDBA2B-68ED-472E-9140-62C03CEE9B5A}"/>
    <dgm:cxn modelId="{84274855-F2EA-49CD-B186-5E016A5EBB44}" type="presOf" srcId="{18949F68-5EED-46B3-83EC-08CC730F95C4}" destId="{704D70EB-3C94-4148-B926-4879E3E19AA1}" srcOrd="0" destOrd="0" presId="urn:microsoft.com/office/officeart/2005/8/layout/vList2"/>
    <dgm:cxn modelId="{345D667E-94DB-4193-B9D0-DAF0766B298F}" type="presOf" srcId="{80EF331A-B388-4BCB-ABB3-187BED7518A8}" destId="{B5B013EF-9415-433F-B64C-D067F81C03FD}" srcOrd="0" destOrd="0" presId="urn:microsoft.com/office/officeart/2005/8/layout/vList2"/>
    <dgm:cxn modelId="{7CAE3F8D-B170-4E20-A76C-DF930DF52C00}" srcId="{80EF331A-B388-4BCB-ABB3-187BED7518A8}" destId="{7E9D4A14-D989-4D79-9A5F-7EDD6F08C4FB}" srcOrd="1" destOrd="0" parTransId="{7921BC78-8430-48C6-9FEC-5A3526191E60}" sibTransId="{0736E33B-E049-4731-9D7D-09EDE593C207}"/>
    <dgm:cxn modelId="{8EA2D7AD-12E5-4671-AD7D-08F1BADD9BFB}" type="presOf" srcId="{C2F90983-C7EA-4283-86AA-A92C9DAC36DF}" destId="{B5B013EF-9415-433F-B64C-D067F81C03FD}" srcOrd="0" destOrd="1" presId="urn:microsoft.com/office/officeart/2005/8/layout/vList2"/>
    <dgm:cxn modelId="{3AA78FC9-B6EF-4DF3-BDED-0D211D8D6B86}" type="presOf" srcId="{54B2E0F6-35A6-46F2-A722-6AA5974F0E87}" destId="{3D34F992-D2F1-4639-9F5C-A767C6DAC7E5}" srcOrd="0" destOrd="0" presId="urn:microsoft.com/office/officeart/2005/8/layout/vList2"/>
    <dgm:cxn modelId="{030FE2CD-8692-4515-88E7-FB29FF7F50A5}" srcId="{54B2E0F6-35A6-46F2-A722-6AA5974F0E87}" destId="{18949F68-5EED-46B3-83EC-08CC730F95C4}" srcOrd="0" destOrd="0" parTransId="{093E5D9E-1E0F-49EA-84A5-5FB7B72CB988}" sibTransId="{652CE531-2C8F-4E7B-B98A-72E9241B01B5}"/>
    <dgm:cxn modelId="{B9AE42D8-9298-4258-84CE-3D60D323A055}" type="presOf" srcId="{B64046E6-2E9A-435B-8161-024FA0C98C08}" destId="{E87384BB-6E6E-46DE-A19B-37FCA6F3F2EC}" srcOrd="0" destOrd="0" presId="urn:microsoft.com/office/officeart/2005/8/layout/vList2"/>
    <dgm:cxn modelId="{AB7877D9-5140-4F6E-A6A4-605A3EF8E103}" type="presOf" srcId="{80E10CBB-A654-4776-9B0A-382B5F8C81AD}" destId="{B5B013EF-9415-433F-B64C-D067F81C03FD}" srcOrd="0" destOrd="3" presId="urn:microsoft.com/office/officeart/2005/8/layout/vList2"/>
    <dgm:cxn modelId="{D0065EE1-56A3-4F72-A14F-44683ACDE3FA}" srcId="{80EF331A-B388-4BCB-ABB3-187BED7518A8}" destId="{80E10CBB-A654-4776-9B0A-382B5F8C81AD}" srcOrd="2" destOrd="0" parTransId="{7E0901A7-601F-4239-A528-96E9D5AFE487}" sibTransId="{4EFD8CCF-9FE2-4BCE-8106-0BE884DE83AB}"/>
    <dgm:cxn modelId="{9323D1AD-C83D-4A96-BC29-5D73F04B8C2D}" type="presParOf" srcId="{3D34F992-D2F1-4639-9F5C-A767C6DAC7E5}" destId="{704D70EB-3C94-4148-B926-4879E3E19AA1}" srcOrd="0" destOrd="0" presId="urn:microsoft.com/office/officeart/2005/8/layout/vList2"/>
    <dgm:cxn modelId="{8DD7D782-AA52-4DC1-A09D-830C99530FD8}" type="presParOf" srcId="{3D34F992-D2F1-4639-9F5C-A767C6DAC7E5}" destId="{2FF765FE-8390-4A47-BF2D-2EE6CAD636D9}" srcOrd="1" destOrd="0" presId="urn:microsoft.com/office/officeart/2005/8/layout/vList2"/>
    <dgm:cxn modelId="{6759C4B9-D266-4AE4-85B0-23809F5DC1D3}" type="presParOf" srcId="{3D34F992-D2F1-4639-9F5C-A767C6DAC7E5}" destId="{E87384BB-6E6E-46DE-A19B-37FCA6F3F2EC}" srcOrd="2" destOrd="0" presId="urn:microsoft.com/office/officeart/2005/8/layout/vList2"/>
    <dgm:cxn modelId="{5E503D38-0691-40E3-8A54-35E0F11D2108}" type="presParOf" srcId="{3D34F992-D2F1-4639-9F5C-A767C6DAC7E5}" destId="{B5B013EF-9415-433F-B64C-D067F81C03FD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5FF5B8F-B583-4565-9809-95C332454C6C}">
      <dsp:nvSpPr>
        <dsp:cNvPr id="0" name=""/>
        <dsp:cNvSpPr/>
      </dsp:nvSpPr>
      <dsp:spPr>
        <a:xfrm>
          <a:off x="0" y="4775"/>
          <a:ext cx="6513603" cy="78590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54161AD-4C21-4B2B-89CE-BD14C3F9BEA7}">
      <dsp:nvSpPr>
        <dsp:cNvPr id="0" name=""/>
        <dsp:cNvSpPr/>
      </dsp:nvSpPr>
      <dsp:spPr>
        <a:xfrm>
          <a:off x="237736" y="181604"/>
          <a:ext cx="432670" cy="432248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F08BE38-3C04-4294-BFA1-ED8425926AA8}">
      <dsp:nvSpPr>
        <dsp:cNvPr id="0" name=""/>
        <dsp:cNvSpPr/>
      </dsp:nvSpPr>
      <dsp:spPr>
        <a:xfrm>
          <a:off x="908143" y="4775"/>
          <a:ext cx="2931121" cy="8104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74" tIns="85774" rIns="85774" bIns="85774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 err="1"/>
            <a:t>Spr</a:t>
          </a:r>
          <a:r>
            <a:rPr lang="en-US" sz="1400" kern="1200" dirty="0"/>
            <a:t>/Sum:  Tuesday, April 27, 2021 to Friday, August 13, 2021</a:t>
          </a:r>
        </a:p>
      </dsp:txBody>
      <dsp:txXfrm>
        <a:off x="908143" y="4775"/>
        <a:ext cx="2931121" cy="810465"/>
      </dsp:txXfrm>
    </dsp:sp>
    <dsp:sp modelId="{1248D882-4B96-4ED4-9037-368AC8BCAA8A}">
      <dsp:nvSpPr>
        <dsp:cNvPr id="0" name=""/>
        <dsp:cNvSpPr/>
      </dsp:nvSpPr>
      <dsp:spPr>
        <a:xfrm>
          <a:off x="3839265" y="4775"/>
          <a:ext cx="2660352" cy="8104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74" tIns="85774" rIns="85774" bIns="85774" numCol="1" spcCol="1270" anchor="ctr" anchorCtr="0">
          <a:noAutofit/>
        </a:bodyPr>
        <a:lstStyle/>
        <a:p>
          <a:pPr marL="0" lvl="0" indent="0" algn="l" defTabSz="48895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100" kern="1200" dirty="0"/>
            <a:t>Tues, 4/27, On-Campus all day;  Wed, 4/28, 1</a:t>
          </a:r>
          <a:r>
            <a:rPr lang="en-US" sz="1100" kern="1200" baseline="30000" dirty="0"/>
            <a:t>st</a:t>
          </a:r>
          <a:r>
            <a:rPr lang="en-US" sz="1100" kern="1200" dirty="0"/>
            <a:t> day in Internship Agency</a:t>
          </a:r>
        </a:p>
      </dsp:txBody>
      <dsp:txXfrm>
        <a:off x="3839265" y="4775"/>
        <a:ext cx="2660352" cy="810465"/>
      </dsp:txXfrm>
    </dsp:sp>
    <dsp:sp modelId="{C8344BDE-B2B8-473F-BA1A-6A9C07ACE32F}">
      <dsp:nvSpPr>
        <dsp:cNvPr id="0" name=""/>
        <dsp:cNvSpPr/>
      </dsp:nvSpPr>
      <dsp:spPr>
        <a:xfrm>
          <a:off x="0" y="1017857"/>
          <a:ext cx="6513603" cy="78590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C4A2415-DAA4-4926-8398-2265B5D9E264}">
      <dsp:nvSpPr>
        <dsp:cNvPr id="0" name=""/>
        <dsp:cNvSpPr/>
      </dsp:nvSpPr>
      <dsp:spPr>
        <a:xfrm>
          <a:off x="237736" y="1194686"/>
          <a:ext cx="432670" cy="432248"/>
        </a:xfrm>
        <a:prstGeom prst="rect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FB6DA8-01A6-4E08-B801-C753536F5C37}">
      <dsp:nvSpPr>
        <dsp:cNvPr id="0" name=""/>
        <dsp:cNvSpPr/>
      </dsp:nvSpPr>
      <dsp:spPr>
        <a:xfrm>
          <a:off x="908143" y="1017857"/>
          <a:ext cx="5591474" cy="8104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74" tIns="85774" rIns="85774" bIns="85774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Fall/Winter:  Monday, August 30, 2021 to Wednesday, April 13, 2022</a:t>
          </a:r>
        </a:p>
      </dsp:txBody>
      <dsp:txXfrm>
        <a:off x="908143" y="1017857"/>
        <a:ext cx="5591474" cy="810465"/>
      </dsp:txXfrm>
    </dsp:sp>
    <dsp:sp modelId="{DFB94212-C23D-4865-A57E-A2DD9A6D80C8}">
      <dsp:nvSpPr>
        <dsp:cNvPr id="0" name=""/>
        <dsp:cNvSpPr/>
      </dsp:nvSpPr>
      <dsp:spPr>
        <a:xfrm>
          <a:off x="0" y="2030939"/>
          <a:ext cx="6513603" cy="78590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E84F60F-8286-4C95-B0A9-66CDF57F2B85}">
      <dsp:nvSpPr>
        <dsp:cNvPr id="0" name=""/>
        <dsp:cNvSpPr/>
      </dsp:nvSpPr>
      <dsp:spPr>
        <a:xfrm>
          <a:off x="237736" y="2207768"/>
          <a:ext cx="432670" cy="432248"/>
        </a:xfrm>
        <a:prstGeom prst="rect">
          <a:avLst/>
        </a:prstGeom>
        <a:blipFill>
          <a:blip xmlns:r="http://schemas.openxmlformats.org/officeDocument/2006/relationships"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D3E788-90B1-4EDC-8B6A-D7F0CC964626}">
      <dsp:nvSpPr>
        <dsp:cNvPr id="0" name=""/>
        <dsp:cNvSpPr/>
      </dsp:nvSpPr>
      <dsp:spPr>
        <a:xfrm>
          <a:off x="908143" y="2030939"/>
          <a:ext cx="5591474" cy="8104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74" tIns="85774" rIns="85774" bIns="85774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Holidays/Vacations: arrange with your Field Instructor/supervisor</a:t>
          </a:r>
        </a:p>
      </dsp:txBody>
      <dsp:txXfrm>
        <a:off x="908143" y="2030939"/>
        <a:ext cx="5591474" cy="810465"/>
      </dsp:txXfrm>
    </dsp:sp>
    <dsp:sp modelId="{FCC83034-E7CB-4AAE-B911-BAAAF5F58140}">
      <dsp:nvSpPr>
        <dsp:cNvPr id="0" name=""/>
        <dsp:cNvSpPr/>
      </dsp:nvSpPr>
      <dsp:spPr>
        <a:xfrm>
          <a:off x="0" y="3044021"/>
          <a:ext cx="6513603" cy="78590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74C93E-C032-4C86-943E-CA374EC7FD43}">
      <dsp:nvSpPr>
        <dsp:cNvPr id="0" name=""/>
        <dsp:cNvSpPr/>
      </dsp:nvSpPr>
      <dsp:spPr>
        <a:xfrm>
          <a:off x="237736" y="3220850"/>
          <a:ext cx="432670" cy="432248"/>
        </a:xfrm>
        <a:prstGeom prst="rect">
          <a:avLst/>
        </a:prstGeom>
        <a:blipFill>
          <a:blip xmlns:r="http://schemas.openxmlformats.org/officeDocument/2006/relationships" r:embed="rId7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B0ADA94-3FCD-4646-B2F9-C64F2615543F}">
      <dsp:nvSpPr>
        <dsp:cNvPr id="0" name=""/>
        <dsp:cNvSpPr/>
      </dsp:nvSpPr>
      <dsp:spPr>
        <a:xfrm>
          <a:off x="908143" y="3044021"/>
          <a:ext cx="5591474" cy="8104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74" tIns="85774" rIns="85774" bIns="85774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Class: During F/W Tuesdays and Thursdays are CLASS days (&amp; nights)</a:t>
          </a:r>
        </a:p>
      </dsp:txBody>
      <dsp:txXfrm>
        <a:off x="908143" y="3044021"/>
        <a:ext cx="5591474" cy="810465"/>
      </dsp:txXfrm>
    </dsp:sp>
    <dsp:sp modelId="{3CA128AB-9147-44FD-BF93-6AE27A6EF733}">
      <dsp:nvSpPr>
        <dsp:cNvPr id="0" name=""/>
        <dsp:cNvSpPr/>
      </dsp:nvSpPr>
      <dsp:spPr>
        <a:xfrm>
          <a:off x="0" y="4057102"/>
          <a:ext cx="6513603" cy="78590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1A06D019-2235-4B9F-8C67-F9003DEA94B8}">
      <dsp:nvSpPr>
        <dsp:cNvPr id="0" name=""/>
        <dsp:cNvSpPr/>
      </dsp:nvSpPr>
      <dsp:spPr>
        <a:xfrm>
          <a:off x="237736" y="4233931"/>
          <a:ext cx="432670" cy="432248"/>
        </a:xfrm>
        <a:prstGeom prst="rect">
          <a:avLst/>
        </a:prstGeom>
        <a:blipFill>
          <a:blip xmlns:r="http://schemas.openxmlformats.org/officeDocument/2006/relationships" r:embed="rId9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3AA8A1E-E8B6-48DC-BE16-656484E6871C}">
      <dsp:nvSpPr>
        <dsp:cNvPr id="0" name=""/>
        <dsp:cNvSpPr/>
      </dsp:nvSpPr>
      <dsp:spPr>
        <a:xfrm>
          <a:off x="908143" y="4057102"/>
          <a:ext cx="5591474" cy="8104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74" tIns="85774" rIns="85774" bIns="85774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/>
            <a:t>Electives:  Consider Internship Night Requirements when planning your schedule.</a:t>
          </a:r>
        </a:p>
      </dsp:txBody>
      <dsp:txXfrm>
        <a:off x="908143" y="4057102"/>
        <a:ext cx="5591474" cy="810465"/>
      </dsp:txXfrm>
    </dsp:sp>
    <dsp:sp modelId="{CCEC2633-C51C-4A54-841A-ABAC138447E0}">
      <dsp:nvSpPr>
        <dsp:cNvPr id="0" name=""/>
        <dsp:cNvSpPr/>
      </dsp:nvSpPr>
      <dsp:spPr>
        <a:xfrm>
          <a:off x="0" y="5070184"/>
          <a:ext cx="6513603" cy="785905"/>
        </a:xfrm>
        <a:prstGeom prst="roundRect">
          <a:avLst>
            <a:gd name="adj" fmla="val 10000"/>
          </a:avLst>
        </a:prstGeom>
        <a:solidFill>
          <a:schemeClr val="bg1">
            <a:lumMod val="95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51EFD86-5317-41A8-8F48-2C6BCC3329DA}">
      <dsp:nvSpPr>
        <dsp:cNvPr id="0" name=""/>
        <dsp:cNvSpPr/>
      </dsp:nvSpPr>
      <dsp:spPr>
        <a:xfrm>
          <a:off x="237968" y="5247013"/>
          <a:ext cx="432670" cy="432248"/>
        </a:xfrm>
        <a:prstGeom prst="rect">
          <a:avLst/>
        </a:prstGeom>
        <a:blipFill>
          <a:blip xmlns:r="http://schemas.openxmlformats.org/officeDocument/2006/relationships" r:embed="rId11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786062-AB9F-42DC-9E53-DE36F67B7828}">
      <dsp:nvSpPr>
        <dsp:cNvPr id="0" name=""/>
        <dsp:cNvSpPr/>
      </dsp:nvSpPr>
      <dsp:spPr>
        <a:xfrm>
          <a:off x="908608" y="5070184"/>
          <a:ext cx="5576601" cy="81046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774" tIns="85774" rIns="85774" bIns="85774" numCol="1" spcCol="1270" anchor="ctr" anchorCtr="0">
          <a:noAutofit/>
        </a:bodyPr>
        <a:lstStyle/>
        <a:p>
          <a:pPr marL="0" lvl="0" indent="0" algn="l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400" kern="1200" dirty="0"/>
            <a:t>Starting Therapy:  You can begin training activities before the first day of the semester, but you CANNOT begin therapeutic activities until April 28 (</a:t>
          </a:r>
          <a:r>
            <a:rPr lang="en-US" sz="1400" kern="1200" dirty="0" err="1"/>
            <a:t>Sp</a:t>
          </a:r>
          <a:r>
            <a:rPr lang="en-US" sz="1400" kern="1200" dirty="0"/>
            <a:t>/Sum) or August 30 (F/W).</a:t>
          </a:r>
        </a:p>
      </dsp:txBody>
      <dsp:txXfrm>
        <a:off x="908608" y="5070184"/>
        <a:ext cx="5576601" cy="810465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04D70EB-3C94-4148-B926-4879E3E19AA1}">
      <dsp:nvSpPr>
        <dsp:cNvPr id="0" name=""/>
        <dsp:cNvSpPr/>
      </dsp:nvSpPr>
      <dsp:spPr>
        <a:xfrm>
          <a:off x="0" y="28651"/>
          <a:ext cx="10515600" cy="88744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Assigned.</a:t>
          </a:r>
          <a:r>
            <a:rPr lang="en-US" sz="3700" kern="1200" dirty="0">
              <a:latin typeface="Calibri Light" panose="020F0302020204030204"/>
            </a:rPr>
            <a:t> </a:t>
          </a:r>
          <a:r>
            <a:rPr lang="en-US" sz="3700" kern="1200" dirty="0"/>
            <a:t> See handout. Keep for future reference.</a:t>
          </a:r>
        </a:p>
      </dsp:txBody>
      <dsp:txXfrm>
        <a:off x="43321" y="71972"/>
        <a:ext cx="10428958" cy="800803"/>
      </dsp:txXfrm>
    </dsp:sp>
    <dsp:sp modelId="{E87384BB-6E6E-46DE-A19B-37FCA6F3F2EC}">
      <dsp:nvSpPr>
        <dsp:cNvPr id="0" name=""/>
        <dsp:cNvSpPr/>
      </dsp:nvSpPr>
      <dsp:spPr>
        <a:xfrm>
          <a:off x="0" y="1022656"/>
          <a:ext cx="10515600" cy="887445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0970" tIns="140970" rIns="140970" bIns="140970" numCol="1" spcCol="1270" anchor="ctr" anchorCtr="0">
          <a:noAutofit/>
        </a:bodyPr>
        <a:lstStyle/>
        <a:p>
          <a:pPr marL="0" lvl="0" indent="0" algn="l" defTabSz="1644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700" kern="1200" dirty="0"/>
            <a:t>IFS Locations:</a:t>
          </a:r>
        </a:p>
      </dsp:txBody>
      <dsp:txXfrm>
        <a:off x="43321" y="1065977"/>
        <a:ext cx="10428958" cy="800803"/>
      </dsp:txXfrm>
    </dsp:sp>
    <dsp:sp modelId="{B5B013EF-9415-433F-B64C-D067F81C03FD}">
      <dsp:nvSpPr>
        <dsp:cNvPr id="0" name=""/>
        <dsp:cNvSpPr/>
      </dsp:nvSpPr>
      <dsp:spPr>
        <a:xfrm>
          <a:off x="0" y="1910101"/>
          <a:ext cx="10515600" cy="241258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3870" tIns="46990" rIns="263144" bIns="46990" numCol="1" spcCol="1270" anchor="t" anchorCtr="0">
          <a:noAutofit/>
        </a:bodyPr>
        <a:lstStyle/>
        <a:p>
          <a:pPr marL="285750" lvl="1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900" kern="1200" dirty="0" err="1"/>
            <a:t>Sp</a:t>
          </a:r>
          <a:r>
            <a:rPr lang="en-US" sz="2900" kern="1200" dirty="0"/>
            <a:t>/Sum, Fall &amp; Winter</a:t>
          </a:r>
        </a:p>
        <a:p>
          <a:pPr marL="571500" lvl="2" indent="-285750" algn="l" defTabSz="1289050" rtl="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900" kern="1200" dirty="0"/>
            <a:t>On-Campus (Zoom allowed for COVID-19 related health, pre-notification required</a:t>
          </a:r>
          <a:r>
            <a:rPr lang="en-US" sz="2900" kern="1200" dirty="0">
              <a:latin typeface="Calibri Light" panose="020F0302020204030204"/>
            </a:rPr>
            <a:t> by 7:00 am the day of class</a:t>
          </a:r>
          <a:r>
            <a:rPr lang="en-US" sz="2900" kern="1200" dirty="0"/>
            <a:t>)</a:t>
          </a:r>
        </a:p>
        <a:p>
          <a:pPr marL="571500" lvl="2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900" kern="1200" dirty="0"/>
            <a:t>Wendy’s in 2198 JFSB</a:t>
          </a:r>
        </a:p>
        <a:p>
          <a:pPr marL="571500" lvl="2" indent="-285750" algn="l" defTabSz="12890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900" kern="1200" dirty="0"/>
            <a:t>Ruth’s in B132 JFSB</a:t>
          </a:r>
        </a:p>
      </dsp:txBody>
      <dsp:txXfrm>
        <a:off x="0" y="1910101"/>
        <a:ext cx="10515600" cy="24125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VerticalSolidList">
  <dgm:title val="Icon Vertical Solid List"/>
  <dgm:desc val="Use to show a series of visuals from top to bottom with Level 1 or Level 1 and Level 2 text grouped in a shape. Works best with icons or small pictures with lengthier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3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5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5" axis="ch" ptType="node" func="cnt" op="lte" val="4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22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if name="Name6" axis="ch" ptType="node" func="cnt" op="lte" val="6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9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if>
      <dgm:else name="Name7">
        <dgm:constrLst>
          <dgm:constr type="h" for="ch" forName="compNode" refType="h" fact="0.3"/>
          <dgm:constr type="w" for="ch" forName="compNode" refType="w"/>
          <dgm:constr type="h" for="ch" forName="sibTrans" refType="h" refFor="ch" refForName="compNode" fact="0.25"/>
          <dgm:constr type="primFontSz" for="des" forName="parTx" val="16"/>
          <dgm:constr type="primFontSz" for="des" forName="desTx" refType="primFontSz" refFor="des" refForName="parTx" op="lte" fact="0.75"/>
          <dgm:constr type="h" for="des" forName="compNode" op="equ"/>
          <dgm:constr type="h" for="des" forName="bgRect" op="equ"/>
          <dgm:constr type="h" for="des" forName="iconRect" op="equ"/>
          <dgm:constr type="w" for="des" forName="iconRect" op="equ"/>
          <dgm:constr type="h" for="des" forName="spaceRect" op="equ"/>
          <dgm:constr type="h" for="des" forName="parTx" op="equ"/>
          <dgm:constr type="h" for="des" forName="desTx" op="equ"/>
        </dgm:constrLst>
      </dgm:else>
    </dgm:choose>
    <dgm:ruleLst>
      <dgm:rule type="h" for="ch" forName="compNode" val="0" fact="NaN" max="NaN"/>
    </dgm:ruleLst>
    <dgm:forEach name="Name8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hoose name="Name9">
          <dgm:if name="Name10" axis="ch" ptType="node" func="cnt" op="gte" val="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w" for="ch" forName="parTx" refType="w" fact="0.45"/>
              <dgm:constr type="h" for="ch" forName="parTx" refType="h"/>
              <dgm:constr type="l" for="ch" forName="parTx" refType="r" refFor="ch" refForName="spaceRect"/>
              <dgm:constr type="t" for="ch" forName="parTx"/>
              <dgm:constr type="h" for="ch" forName="desTx" refType="h"/>
              <dgm:constr type="l" for="ch" forName="desTx" refType="r" refFor="ch" refForName="parTx"/>
              <dgm:constr type="t" for="ch" forName="desTx"/>
            </dgm:constrLst>
          </dgm:if>
          <dgm:else name="Name11">
            <dgm:constrLst>
              <dgm:constr type="w" for="ch" forName="bgRect" refType="w"/>
              <dgm:constr type="h" for="ch" forName="bgRect" refType="h"/>
              <dgm:constr type="l" for="ch" forName="bgRect"/>
              <dgm:constr type="t" for="ch" forName="bgRect"/>
              <dgm:constr type="h" for="ch" forName="iconRect" refType="h" fact="0.55"/>
              <dgm:constr type="w" for="ch" forName="iconRect" refType="h" refFor="ch" refForName="iconRect"/>
              <dgm:constr type="l" for="ch" forName="iconRect" refType="h" refFor="ch" refForName="iconRect" fact="0.55"/>
              <dgm:constr type="ctrY" for="ch" forName="iconRect" refType="ctrY" refFor="ch" refForName="bgRect"/>
              <dgm:constr type="w" for="ch" forName="spaceRect" refType="l" refFor="ch" refForName="iconRect"/>
              <dgm:constr type="h" for="ch" forName="spaceRect" refType="h"/>
              <dgm:constr type="l" for="ch" forName="spaceRect" refType="r" refFor="ch" refForName="iconRect"/>
              <dgm:constr type="t" for="ch" forName="spaceRect"/>
              <dgm:constr type="h" for="ch" forName="parTx" refType="h"/>
              <dgm:constr type="l" for="ch" forName="parTx" refType="r" refFor="ch" refForName="spaceRect"/>
              <dgm:constr type="t" for="ch" forName="parTx"/>
            </dgm:constrLst>
          </dgm:else>
        </dgm:choose>
        <dgm:ruleLst>
          <dgm:rule type="h" val="INF" fact="NaN" max="NaN"/>
        </dgm:ruleLst>
        <dgm:layoutNode name="bgRect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/>
          <dgm:constrLst/>
          <dgm:ruleLst/>
        </dgm:layoutNode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mid"/>
            <dgm:param type="parTxLTRAlign" val="l"/>
            <dgm:param type="shpTxLTRAlignCh" val="l"/>
            <dgm:param type="parTxRTLAlign" val="r"/>
            <dgm:param type="shpTxRTLAlignCh" val="r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 refType="h" fact="0.3"/>
            <dgm:constr type="rMarg" refType="h" fact="0.3"/>
            <dgm:constr type="tMarg" refType="h" fact="0.3"/>
            <dgm:constr type="bMarg" refType="h" fact="0.3"/>
          </dgm:constrLst>
          <dgm:ruleLst>
            <dgm:rule type="primFontSz" val="14" fact="NaN" max="NaN"/>
            <dgm:rule type="h" val="INF" fact="NaN" max="NaN"/>
          </dgm:ruleLst>
        </dgm:layoutNode>
        <dgm:choose name="Name12">
          <dgm:if name="Name13" axis="ch" ptType="node" func="cnt" op="gte" val="1">
            <dgm:layoutNode name="desTx" styleLbl="revTx">
              <dgm:varLst/>
              <dgm:alg type="tx">
                <dgm:param type="txAnchorVertCh" val="mid"/>
                <dgm:param type="parTxLTRAlign" val="l"/>
                <dgm:param type="shpTxLTRAlignCh" val="l"/>
                <dgm:param type="parTxRTLAlign" val="r"/>
                <dgm:param type="shpTxRTLAlignCh" val="r"/>
                <dgm:param type="stBulletLvl" val="0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primFontSz" val="18"/>
                <dgm:constr type="secFontSz" refType="primFontSz"/>
                <dgm:constr type="lMarg" refType="h" fact="0.3"/>
                <dgm:constr type="rMarg" refType="h" fact="0.3"/>
                <dgm:constr type="tMarg" refType="h" fact="0.3"/>
                <dgm:constr type="bMarg" refType="h" fact="0.3"/>
              </dgm:constrLst>
              <dgm:ruleLst>
                <dgm:rule type="primFontSz" val="11" fact="NaN" max="NaN"/>
              </dgm:ruleLst>
            </dgm:layoutNode>
          </dgm:if>
          <dgm:else name="Name14"/>
        </dgm:choose>
      </dgm:layoutNode>
      <dgm:forEach name="Name1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  <a:lvl2pPr>
          <a:lnSpc>
            <a:spcPct val="100000"/>
          </a:lnSpc>
        </a:lvl2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1727"/>
          </a:xfrm>
          <a:prstGeom prst="rect">
            <a:avLst/>
          </a:prstGeom>
        </p:spPr>
        <p:txBody>
          <a:bodyPr vert="horz" lIns="96653" tIns="48327" rIns="96653" bIns="48327" rtlCol="0"/>
          <a:lstStyle>
            <a:lvl1pPr algn="r">
              <a:defRPr sz="1200"/>
            </a:lvl1pPr>
          </a:lstStyle>
          <a:p>
            <a:fld id="{AF4B331C-798D-47B0-825E-9BC60A8C8EB9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5"/>
            <a:ext cx="3169920" cy="481726"/>
          </a:xfrm>
          <a:prstGeom prst="rect">
            <a:avLst/>
          </a:prstGeom>
        </p:spPr>
        <p:txBody>
          <a:bodyPr vert="horz" lIns="96653" tIns="48327" rIns="96653" bIns="48327" rtlCol="0" anchor="b"/>
          <a:lstStyle>
            <a:lvl1pPr algn="r">
              <a:defRPr sz="1200"/>
            </a:lvl1pPr>
          </a:lstStyle>
          <a:p>
            <a:fld id="{7F6A452D-E5CF-466C-84C9-ED4CDA50B3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3181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FB996B-934E-450C-8E7E-181B962046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E76A4-7EFB-4797-B9DF-2D71948A08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E228E1-5032-405B-875E-43D6C9197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4096-E77C-4717-9A35-E6314ACAE15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3B6DE-C9A7-4BD8-A567-3FD96A1F06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8C84CF-626E-42F1-9A59-F9FA8057F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9465-E425-4D65-AE20-37680A72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9840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2DE2C3-2DBA-453F-8795-2F8ED41775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40899C-3FBC-49B8-A2EE-8A729D8BEA1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8270D2-C2CE-49B2-82E2-4AC469904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4096-E77C-4717-9A35-E6314ACAE15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970339-A400-4CC3-A29F-007B6010F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980160-BCDD-4AFB-A18D-7A1D5E791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9465-E425-4D65-AE20-37680A72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6686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435D78E-04D5-4162-A6B8-1F404C8B2F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7D7309F-3FD3-4F12-89E8-4E0556C6C77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509E30-3660-46F5-83A7-95684A2977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4096-E77C-4717-9A35-E6314ACAE15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C3A3D6-1B6F-412E-A344-E7E7418A7B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C62028-4932-46E8-9543-864C61A39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9465-E425-4D65-AE20-37680A72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199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E9506F-760E-4FDF-972D-DA07A8737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2165A6-F0EF-46AE-B416-9935191413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2EDF4C-5F29-40D4-A5CF-F54AC14DD4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4096-E77C-4717-9A35-E6314ACAE15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D5B409-1B18-4536-BBA0-0F8D6875D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F5101C-90C5-4BBE-8070-120A4E2FF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9465-E425-4D65-AE20-37680A72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5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354468-5850-47F2-B06C-36E1ECFD3A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BB9473-BA62-4E59-8DD8-D2BE824921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1C81A-EBC8-4C92-88B4-3A1A3584D3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4096-E77C-4717-9A35-E6314ACAE15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BAD6863-E8FA-4C4D-9E40-59BF663A8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2144A-7991-4F75-927F-0092280E11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9465-E425-4D65-AE20-37680A72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11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D5057C-D76D-4B5A-9A03-3289BAEC87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FF0F74-52CE-4F91-B168-4A8784133D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ABE636-D822-4D62-8CB1-B410ABDD62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647A87-5593-4DDA-9CF9-6827B0E955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4096-E77C-4717-9A35-E6314ACAE15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639643A-2E24-4146-A1C7-F1DF1E46A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F2F7971-AB5E-44C3-B519-74803B2575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9465-E425-4D65-AE20-37680A72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882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36A66F-0986-46C0-A89A-DD15F689F3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9FDCDD-855E-42B4-A2C1-EFE54469A5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C2E0B02-AE19-47AA-A852-497F23DC92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CECA9C4-DD43-4EF0-97EE-BFE2AB32B5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B60094-06B9-469F-A09A-F280BA8662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01E6F99-B326-48B3-8EF2-C893C30F9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4096-E77C-4717-9A35-E6314ACAE15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2C70225-F301-4EB9-919E-0C61768BCA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069D57E-47DD-461C-A893-248FC0A63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9465-E425-4D65-AE20-37680A72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94350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053476-04B9-4A1E-9607-856C084D1D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261AB9-7BFC-4E4A-9327-E77AA3DAF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4096-E77C-4717-9A35-E6314ACAE15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454F8F-30B0-4A63-8525-C024276C1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B6FBCB-5B88-43ED-ABDA-95756000A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9465-E425-4D65-AE20-37680A72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6883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4499449-19B6-46E2-98AC-C53CB19901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4096-E77C-4717-9A35-E6314ACAE15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5F71C67-4CB5-4836-8F51-94A5BD901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280D65-13A7-46A0-AEC3-4C1A9CC468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9465-E425-4D65-AE20-37680A72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2120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FE55BA-B42C-42E0-8B12-54C7D5751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680DA0-CF34-461B-A503-A498D278E5B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C47DCC-66D4-4C14-8C48-9B2DC5017A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57FB811-F2EE-47F8-9CAC-B80229F7D4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4096-E77C-4717-9A35-E6314ACAE15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281A04-7A19-436C-8C72-A3FA7A870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C0376C-C6F3-4457-BD15-024F871E94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9465-E425-4D65-AE20-37680A72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09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C1E63-4E7A-4724-936D-AA0C6695F7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6895ED-3667-45D2-8BE0-0356EEE98A3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CE14F3-B22E-4C6E-A3D0-3603DBA8ED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8C17BC-C9C6-4E6B-A374-90E50BC6F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74096-E77C-4717-9A35-E6314ACAE15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9D3E5EC-7DDB-4457-9945-077693DEAB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527DD3-E5D5-430E-8B29-9F5251D8F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39465-E425-4D65-AE20-37680A72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5643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6F5BCFD-3A38-4A13-999D-1ADE8B1AA6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11426-F68B-411A-94A4-DB9E4A157F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0D4565-8ABB-49B8-AF99-3884D8F8A6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174096-E77C-4717-9A35-E6314ACAE15E}" type="datetimeFigureOut">
              <a:rPr lang="en-US" smtClean="0"/>
              <a:t>2/8/2021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BDF9C2-C61A-4A61-BBE5-CA184134EA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2F65DB-CA2E-49AE-ADCB-905C95CCA9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239465-E425-4D65-AE20-37680A72E6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4406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hyperlink" Target="https://brightspotcdn.byu.edu/c4/86/4ef8468d45c4991414c0bdca3201/irams-instructions-studentsdecember2018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fhssinternshipgrants.byu.edu/" TargetMode="External"/><Relationship Id="rId2" Type="http://schemas.openxmlformats.org/officeDocument/2006/relationships/hyperlink" Target="https://gradstudies.byu.edu/page/3mt%E2%80%94three-minute-thesi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socialwork.byu.edu/field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Rectangle 63">
            <a:extLst>
              <a:ext uri="{FF2B5EF4-FFF2-40B4-BE49-F238E27FC236}">
                <a16:creationId xmlns:a16="http://schemas.microsoft.com/office/drawing/2014/main" id="{1045B59B-615E-4718-A150-42DE5D03E1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Rectangle 65">
            <a:extLst>
              <a:ext uri="{FF2B5EF4-FFF2-40B4-BE49-F238E27FC236}">
                <a16:creationId xmlns:a16="http://schemas.microsoft.com/office/drawing/2014/main" id="{D6CF29CD-38B8-4924-BA11-6D6051748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2615184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02FFCF2-D484-458D-B2CB-01291B025C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3294" y="727399"/>
            <a:ext cx="10765410" cy="1964296"/>
          </a:xfrm>
        </p:spPr>
        <p:txBody>
          <a:bodyPr vert="horz" lIns="91440" tIns="45720" rIns="91440" bIns="45720" rtlCol="0" anchor="b">
            <a:noAutofit/>
          </a:bodyPr>
          <a:lstStyle/>
          <a:p>
            <a:pPr algn="ctr"/>
            <a:r>
              <a:rPr lang="en-US" sz="8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Welcome to:</a:t>
            </a:r>
            <a:br>
              <a:rPr lang="en-US" sz="8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</a:br>
            <a:r>
              <a:rPr lang="en-US" sz="80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Pre-Field Orientation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72B5A3-261A-4D37-B523-15C3DCDC2D0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6017" y="3429000"/>
            <a:ext cx="5039965" cy="32759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623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29C600-EDF0-46DD-9912-DDBEBA0DE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25214" y="524322"/>
            <a:ext cx="9287744" cy="1325563"/>
          </a:xfrm>
        </p:spPr>
        <p:txBody>
          <a:bodyPr>
            <a:normAutofit/>
          </a:bodyPr>
          <a:lstStyle/>
          <a:p>
            <a:pPr algn="ctr"/>
            <a:r>
              <a:rPr lang="en-US" sz="5400" b="1" dirty="0">
                <a:highlight>
                  <a:srgbClr val="FFFF00"/>
                </a:highlight>
              </a:rPr>
              <a:t>Internship Courses - Registration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86725-E2E4-45D7-BCE1-D9640182FA3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58095" y="2412718"/>
            <a:ext cx="5702711" cy="4185137"/>
          </a:xfrm>
        </p:spPr>
        <p:txBody>
          <a:bodyPr>
            <a:normAutofit lnSpcReduction="10000"/>
          </a:bodyPr>
          <a:lstStyle/>
          <a:p>
            <a:r>
              <a:rPr lang="en-US" dirty="0" err="1"/>
              <a:t>Sp</a:t>
            </a:r>
            <a:r>
              <a:rPr lang="en-US" dirty="0"/>
              <a:t>/Sum:  </a:t>
            </a:r>
          </a:p>
          <a:p>
            <a:pPr lvl="1"/>
            <a:r>
              <a:rPr lang="en-US" dirty="0"/>
              <a:t>Soc W 614R:  Integrative Field Seminar 1 (2 credits) </a:t>
            </a:r>
          </a:p>
          <a:p>
            <a:pPr lvl="1"/>
            <a:r>
              <a:rPr lang="en-US" dirty="0"/>
              <a:t>Soc W 654R:  Field Internship 1 (4 credits)</a:t>
            </a:r>
          </a:p>
          <a:p>
            <a:pPr lvl="1"/>
            <a:endParaRPr lang="en-US" dirty="0"/>
          </a:p>
          <a:p>
            <a:r>
              <a:rPr lang="en-US" dirty="0"/>
              <a:t>F &amp; W:  </a:t>
            </a:r>
          </a:p>
          <a:p>
            <a:pPr lvl="1"/>
            <a:r>
              <a:rPr lang="en-US" dirty="0"/>
              <a:t>Soc W 615R:  Integrative Field Seminar 2 (1 credit each semester)</a:t>
            </a:r>
          </a:p>
          <a:p>
            <a:pPr lvl="1"/>
            <a:r>
              <a:rPr lang="en-US" dirty="0"/>
              <a:t>Soc W 655R:  Field Internship 2  (2 credits each semester)</a:t>
            </a:r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D4948E-136E-4F16-A57A-5CB0014BD8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31194" y="2412718"/>
            <a:ext cx="5567516" cy="425867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NOTES:</a:t>
            </a:r>
          </a:p>
          <a:p>
            <a:pPr lvl="1"/>
            <a:r>
              <a:rPr lang="en-US" dirty="0"/>
              <a:t>Soc W 614R: 1 hour in-class &amp; 1 hour online Self-Care Curriculum</a:t>
            </a:r>
          </a:p>
          <a:p>
            <a:pPr lvl="1"/>
            <a:r>
              <a:rPr lang="en-US" dirty="0"/>
              <a:t>Soc W 615R: 1 hour class</a:t>
            </a:r>
          </a:p>
          <a:p>
            <a:pPr lvl="1"/>
            <a:r>
              <a:rPr lang="en-US" dirty="0"/>
              <a:t>These count as Internship Hours OVER your 450/600 Hours</a:t>
            </a:r>
          </a:p>
          <a:p>
            <a:pPr lvl="1"/>
            <a:r>
              <a:rPr lang="en-US" dirty="0"/>
              <a:t>Soc W 654R: 450 hours in agency required. M-F; 28-40 hours/week; 14 weeks</a:t>
            </a:r>
          </a:p>
          <a:p>
            <a:pPr lvl="1"/>
            <a:r>
              <a:rPr lang="en-US" dirty="0"/>
              <a:t>Soc W 655R:  600 hours in agency required. MWF; 20 hours/week; 15 weeks each semester</a:t>
            </a:r>
          </a:p>
          <a:p>
            <a:pPr lvl="1"/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9671289-A089-4AC5-BFC7-D13380A4BF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219" y="534987"/>
            <a:ext cx="1572904" cy="187773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71589569-B324-40F3-8693-5427C2130A88}"/>
              </a:ext>
            </a:extLst>
          </p:cNvPr>
          <p:cNvSpPr txBox="1"/>
          <p:nvPr/>
        </p:nvSpPr>
        <p:spPr>
          <a:xfrm>
            <a:off x="2881700" y="1674054"/>
            <a:ext cx="89123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accent1">
                    <a:lumMod val="75000"/>
                  </a:schemeClr>
                </a:solidFill>
              </a:rPr>
              <a:t>You will rotate having both Wendy &amp; Ruth as IFS instructors.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29252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C621FD-FC27-4040-95AA-364A3C26CE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8224" y="365125"/>
            <a:ext cx="11448288" cy="1658747"/>
          </a:xfrm>
        </p:spPr>
        <p:txBody>
          <a:bodyPr>
            <a:normAutofit/>
          </a:bodyPr>
          <a:lstStyle/>
          <a:p>
            <a:r>
              <a:rPr lang="en-US" sz="5400" b="1" dirty="0">
                <a:highlight>
                  <a:srgbClr val="FFFF00"/>
                </a:highlight>
                <a:latin typeface="+mn-lt"/>
              </a:rPr>
              <a:t>Integrative Field Seminar (IFS) </a:t>
            </a:r>
            <a:br>
              <a:rPr lang="en-US" sz="5400" b="1" dirty="0">
                <a:highlight>
                  <a:srgbClr val="FFFF00"/>
                </a:highlight>
                <a:latin typeface="+mn-lt"/>
              </a:rPr>
            </a:br>
            <a:r>
              <a:rPr lang="en-US" sz="5400" b="1" dirty="0">
                <a:highlight>
                  <a:srgbClr val="FFFF00"/>
                </a:highlight>
                <a:latin typeface="+mn-lt"/>
              </a:rPr>
              <a:t>(Soc </a:t>
            </a:r>
            <a:r>
              <a:rPr lang="en-US" sz="5400" b="1">
                <a:highlight>
                  <a:srgbClr val="FFFF00"/>
                </a:highlight>
                <a:latin typeface="+mn-lt"/>
              </a:rPr>
              <a:t>W 614R/615R</a:t>
            </a:r>
            <a:r>
              <a:rPr lang="en-US" sz="5400" b="1" dirty="0">
                <a:highlight>
                  <a:srgbClr val="FFFF00"/>
                </a:highlight>
                <a:latin typeface="+mn-lt"/>
              </a:rPr>
              <a:t>) Sections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1E0C57EC-7156-4A29-8C7D-F46A7590A2C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5340288"/>
              </p:ext>
            </p:extLst>
          </p:nvPr>
        </p:nvGraphicFramePr>
        <p:xfrm>
          <a:off x="838200" y="2023872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726533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68A4132F-DEC6-4332-A00C-A11AD4519B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64965EAE-E41A-435F-B993-07E824B6C97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1" y="0"/>
            <a:ext cx="7539895" cy="6858000"/>
          </a:xfrm>
          <a:custGeom>
            <a:avLst/>
            <a:gdLst>
              <a:gd name="connsiteX0" fmla="*/ 7539895 w 7539895"/>
              <a:gd name="connsiteY0" fmla="*/ 6858000 h 6858000"/>
              <a:gd name="connsiteX1" fmla="*/ 0 w 7539895"/>
              <a:gd name="connsiteY1" fmla="*/ 6858000 h 6858000"/>
              <a:gd name="connsiteX2" fmla="*/ 0 w 7539895"/>
              <a:gd name="connsiteY2" fmla="*/ 0 h 6858000"/>
              <a:gd name="connsiteX3" fmla="*/ 4363741 w 753989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39895" h="6858000">
                <a:moveTo>
                  <a:pt x="753989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436374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152F8994-E6D4-4311-9548-C3607BC4364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0" y="0"/>
            <a:ext cx="7092985" cy="6858000"/>
          </a:xfrm>
          <a:custGeom>
            <a:avLst/>
            <a:gdLst>
              <a:gd name="connsiteX0" fmla="*/ 7092985 w 7092985"/>
              <a:gd name="connsiteY0" fmla="*/ 6858000 h 6858000"/>
              <a:gd name="connsiteX1" fmla="*/ 0 w 7092985"/>
              <a:gd name="connsiteY1" fmla="*/ 6858000 h 6858000"/>
              <a:gd name="connsiteX2" fmla="*/ 0 w 7092985"/>
              <a:gd name="connsiteY2" fmla="*/ 0 h 6858000"/>
              <a:gd name="connsiteX3" fmla="*/ 3916831 w 7092985"/>
              <a:gd name="connsiteY3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092985" h="6858000">
                <a:moveTo>
                  <a:pt x="7092985" y="6858000"/>
                </a:moveTo>
                <a:lnTo>
                  <a:pt x="0" y="6858000"/>
                </a:lnTo>
                <a:lnTo>
                  <a:pt x="0" y="0"/>
                </a:lnTo>
                <a:lnTo>
                  <a:pt x="3916831" y="0"/>
                </a:lnTo>
                <a:close/>
              </a:path>
            </a:pathLst>
          </a:cu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4884FAD-C81E-4D89-9534-09C00A964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9896" y="1076261"/>
            <a:ext cx="3469479" cy="1325563"/>
          </a:xfrm>
        </p:spPr>
        <p:txBody>
          <a:bodyPr>
            <a:normAutofit/>
          </a:bodyPr>
          <a:lstStyle/>
          <a:p>
            <a:r>
              <a:rPr lang="en-US" sz="8800" b="1" dirty="0">
                <a:highlight>
                  <a:srgbClr val="FF0000"/>
                </a:highlight>
                <a:latin typeface="+mn-lt"/>
              </a:rPr>
              <a:t>IRAMS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B60593-A781-4823-B097-CA2BDA212D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868" y="350520"/>
            <a:ext cx="4529412" cy="6156960"/>
          </a:xfrm>
        </p:spPr>
        <p:txBody>
          <a:bodyPr>
            <a:normAutofit/>
          </a:bodyPr>
          <a:lstStyle/>
          <a:p>
            <a:r>
              <a:rPr lang="en-US" sz="1200" b="1" dirty="0"/>
              <a:t>IRAMS:  Internship Registration and Management System</a:t>
            </a:r>
            <a:endParaRPr lang="en-US" sz="1200" dirty="0"/>
          </a:p>
          <a:p>
            <a:r>
              <a:rPr lang="en-US" sz="1200" dirty="0"/>
              <a:t>Experience.byu.edu&gt;students</a:t>
            </a:r>
          </a:p>
          <a:p>
            <a:r>
              <a:rPr lang="en-US" sz="1200" dirty="0"/>
              <a:t>Separate applications for Spring, Fall and Winter – you will do this three times!</a:t>
            </a:r>
          </a:p>
          <a:p>
            <a:r>
              <a:rPr lang="en-US" sz="1200" dirty="0"/>
              <a:t>Follow instructions: </a:t>
            </a:r>
            <a:r>
              <a:rPr lang="en-US" sz="1200" u="sng" dirty="0">
                <a:hlinkClick r:id="rId2"/>
              </a:rPr>
              <a:t>https://brightspotcdn.byu.edu/c4/86/4ef8468d45c4991414c0bdca3201/irams-instructions-studentsdecember2018.pdf</a:t>
            </a:r>
            <a:r>
              <a:rPr lang="en-US" sz="1200" dirty="0"/>
              <a:t> (this includes instructions for multiple internship applications (page 6) AND repeating a previous internship (page 7))</a:t>
            </a:r>
          </a:p>
          <a:p>
            <a:r>
              <a:rPr lang="en-US" sz="1200" dirty="0"/>
              <a:t>Internship Provider information: (found on IPT, hover over placement)</a:t>
            </a:r>
          </a:p>
          <a:p>
            <a:r>
              <a:rPr lang="en-US" sz="1200" dirty="0"/>
              <a:t>Start/End dates:</a:t>
            </a:r>
          </a:p>
          <a:p>
            <a:pPr lvl="1"/>
            <a:r>
              <a:rPr lang="en-US" sz="1000" dirty="0"/>
              <a:t>Spring: April 27, 2021; August 13, 2021</a:t>
            </a:r>
          </a:p>
          <a:p>
            <a:pPr lvl="1"/>
            <a:r>
              <a:rPr lang="en-US" sz="1000" dirty="0"/>
              <a:t>Fall: August 30, 2021; December 17, 2021</a:t>
            </a:r>
          </a:p>
          <a:p>
            <a:pPr lvl="1"/>
            <a:r>
              <a:rPr lang="en-US" sz="1000" dirty="0"/>
              <a:t>Winter: January 3, 2022; April 13, 2022</a:t>
            </a:r>
          </a:p>
          <a:p>
            <a:r>
              <a:rPr lang="en-US" sz="1200" dirty="0"/>
              <a:t>Describe the internship opportunity: </a:t>
            </a:r>
          </a:p>
          <a:p>
            <a:r>
              <a:rPr lang="en-US" sz="1200" dirty="0"/>
              <a:t>Internship class: Spring: Soc W 654R (instructor Charlene Clark); Fall and Winter: Soc W 655R (instructor Charlene Clark)</a:t>
            </a:r>
          </a:p>
          <a:p>
            <a:r>
              <a:rPr lang="en-US" sz="1200" dirty="0"/>
              <a:t>Faculty Mentor: Wendy Sheffield</a:t>
            </a:r>
          </a:p>
          <a:p>
            <a:r>
              <a:rPr lang="en-US" sz="1200" dirty="0"/>
              <a:t>Are you enrolling in another BYU course for this same internship? Yes</a:t>
            </a:r>
          </a:p>
          <a:p>
            <a:r>
              <a:rPr lang="en-US" sz="1200" dirty="0"/>
              <a:t>Soc W 614R (Spring); Soc W 615R (Fall/Winter)</a:t>
            </a:r>
          </a:p>
          <a:p>
            <a:r>
              <a:rPr lang="en-US" sz="1200" dirty="0"/>
              <a:t>Student Obligations: IHC, Utah Department of Corrections</a:t>
            </a:r>
          </a:p>
          <a:p>
            <a:endParaRPr lang="en-US" sz="5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4DDBC66-D572-4593-9E9B-5A7A93E96B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0215" y="2994128"/>
            <a:ext cx="4529413" cy="3170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41792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>
            <a:extLst>
              <a:ext uri="{FF2B5EF4-FFF2-40B4-BE49-F238E27FC236}">
                <a16:creationId xmlns:a16="http://schemas.microsoft.com/office/drawing/2014/main" id="{867D4867-5BA7-4462-B2F6-A23F4A622AA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654296" cy="6858000"/>
          </a:xfrm>
          <a:prstGeom prst="rect">
            <a:avLst/>
          </a:prstGeom>
          <a:solidFill>
            <a:srgbClr val="3F3F3F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414CFE-6292-4E78-A7F6-9BA31EC2B6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468" y="623392"/>
            <a:ext cx="3363974" cy="1607060"/>
          </a:xfrm>
          <a:noFill/>
          <a:ln w="19050">
            <a:solidFill>
              <a:schemeClr val="tx1"/>
            </a:solidFill>
          </a:ln>
        </p:spPr>
        <p:txBody>
          <a:bodyPr wrap="square" anchor="ctr">
            <a:normAutofit/>
          </a:bodyPr>
          <a:lstStyle/>
          <a:p>
            <a:pPr algn="ctr"/>
            <a:r>
              <a:rPr lang="en-US" sz="2800"/>
              <a:t>MSW Field Internship Contact Form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F40316-D874-40E5-B11C-97BC45D7F8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8" y="2638043"/>
            <a:ext cx="3363974" cy="3787141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Due April 5, 2021</a:t>
            </a:r>
          </a:p>
          <a:p>
            <a:r>
              <a:rPr lang="en-US" sz="2000" dirty="0"/>
              <a:t>Information for BOTH Spring/Summer and Fall/Winter internships required.</a:t>
            </a:r>
          </a:p>
          <a:p>
            <a:r>
              <a:rPr lang="en-US" sz="2000" dirty="0"/>
              <a:t>You need to know when Large Group Orientations are scheduled</a:t>
            </a:r>
          </a:p>
          <a:p>
            <a:r>
              <a:rPr lang="en-US" sz="2000" dirty="0"/>
              <a:t>Reasons for:</a:t>
            </a:r>
          </a:p>
          <a:p>
            <a:pPr lvl="1"/>
            <a:r>
              <a:rPr lang="en-US" sz="1600" dirty="0"/>
              <a:t>Having you complete this form</a:t>
            </a:r>
          </a:p>
          <a:p>
            <a:pPr lvl="1"/>
            <a:r>
              <a:rPr lang="en-US" sz="1600" dirty="0"/>
              <a:t>Your entry of payment amount</a:t>
            </a:r>
          </a:p>
          <a:p>
            <a:endParaRPr lang="en-US" sz="2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FE3B42-2319-41D2-8E43-2C04539F7E7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085" r="3" b="3"/>
          <a:stretch/>
        </p:blipFill>
        <p:spPr>
          <a:xfrm>
            <a:off x="6005783" y="643467"/>
            <a:ext cx="4834729" cy="5410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25896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3D970B91-29E2-4F24-B764-43BD55681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80E7EF2-F2BA-404F-B66D-6C19EDAF9C0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4660" y="757918"/>
            <a:ext cx="5129900" cy="315686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71FF5E1-0B42-4D67-B872-9CA5CAA4A8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8027" y="997283"/>
            <a:ext cx="5141351" cy="2678131"/>
          </a:xfrm>
          <a:prstGeom prst="rect">
            <a:avLst/>
          </a:prstGeom>
        </p:spPr>
      </p:pic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10C1444-5E64-4361-A98D-1098E1813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5184987"/>
            <a:ext cx="709612" cy="1671635"/>
          </a:xfrm>
          <a:custGeom>
            <a:avLst/>
            <a:gdLst>
              <a:gd name="connsiteX0" fmla="*/ 0 w 709612"/>
              <a:gd name="connsiteY0" fmla="*/ 0 h 1671635"/>
              <a:gd name="connsiteX1" fmla="*/ 709612 w 709612"/>
              <a:gd name="connsiteY1" fmla="*/ 578069 h 1671635"/>
              <a:gd name="connsiteX2" fmla="*/ 709612 w 709612"/>
              <a:gd name="connsiteY2" fmla="*/ 1671635 h 1671635"/>
              <a:gd name="connsiteX3" fmla="*/ 189293 w 709612"/>
              <a:gd name="connsiteY3" fmla="*/ 1671635 h 1671635"/>
              <a:gd name="connsiteX4" fmla="*/ 0 w 709612"/>
              <a:gd name="connsiteY4" fmla="*/ 1517432 h 1671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9612" h="1671635">
                <a:moveTo>
                  <a:pt x="0" y="0"/>
                </a:moveTo>
                <a:lnTo>
                  <a:pt x="709612" y="578069"/>
                </a:lnTo>
                <a:lnTo>
                  <a:pt x="709612" y="1671635"/>
                </a:lnTo>
                <a:lnTo>
                  <a:pt x="189293" y="1671635"/>
                </a:lnTo>
                <a:lnTo>
                  <a:pt x="0" y="1517432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4" name="Freeform 46">
            <a:extLst>
              <a:ext uri="{FF2B5EF4-FFF2-40B4-BE49-F238E27FC236}">
                <a16:creationId xmlns:a16="http://schemas.microsoft.com/office/drawing/2014/main" id="{26B27121-84C3-4B13-BF63-FC689097F80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409710" y="5000381"/>
            <a:ext cx="403225" cy="1705431"/>
          </a:xfrm>
          <a:custGeom>
            <a:avLst/>
            <a:gdLst>
              <a:gd name="T0" fmla="*/ 254 w 254"/>
              <a:gd name="T1" fmla="*/ 987 h 1109"/>
              <a:gd name="T2" fmla="*/ 0 w 254"/>
              <a:gd name="T3" fmla="*/ 1109 h 1109"/>
              <a:gd name="T4" fmla="*/ 0 w 254"/>
              <a:gd name="T5" fmla="*/ 119 h 1109"/>
              <a:gd name="T6" fmla="*/ 254 w 254"/>
              <a:gd name="T7" fmla="*/ 0 h 1109"/>
              <a:gd name="T8" fmla="*/ 254 w 254"/>
              <a:gd name="T9" fmla="*/ 987 h 1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4" h="1109">
                <a:moveTo>
                  <a:pt x="254" y="987"/>
                </a:moveTo>
                <a:lnTo>
                  <a:pt x="0" y="1109"/>
                </a:lnTo>
                <a:lnTo>
                  <a:pt x="0" y="119"/>
                </a:lnTo>
                <a:lnTo>
                  <a:pt x="254" y="0"/>
                </a:lnTo>
                <a:lnTo>
                  <a:pt x="254" y="98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Freeform 47">
            <a:extLst>
              <a:ext uri="{FF2B5EF4-FFF2-40B4-BE49-F238E27FC236}">
                <a16:creationId xmlns:a16="http://schemas.microsoft.com/office/drawing/2014/main" id="{9EC59F2A-3391-4680-823A-EB19F0C67A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660" y="4803531"/>
            <a:ext cx="168275" cy="1713195"/>
          </a:xfrm>
          <a:custGeom>
            <a:avLst/>
            <a:gdLst>
              <a:gd name="T0" fmla="*/ 106 w 106"/>
              <a:gd name="T1" fmla="*/ 1114 h 1114"/>
              <a:gd name="T2" fmla="*/ 0 w 106"/>
              <a:gd name="T3" fmla="*/ 1005 h 1114"/>
              <a:gd name="T4" fmla="*/ 0 w 106"/>
              <a:gd name="T5" fmla="*/ 0 h 1114"/>
              <a:gd name="T6" fmla="*/ 106 w 106"/>
              <a:gd name="T7" fmla="*/ 110 h 1114"/>
              <a:gd name="T8" fmla="*/ 106 w 106"/>
              <a:gd name="T9" fmla="*/ 1114 h 1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1114">
                <a:moveTo>
                  <a:pt x="106" y="1114"/>
                </a:moveTo>
                <a:lnTo>
                  <a:pt x="0" y="1005"/>
                </a:lnTo>
                <a:lnTo>
                  <a:pt x="0" y="0"/>
                </a:lnTo>
                <a:lnTo>
                  <a:pt x="106" y="110"/>
                </a:lnTo>
                <a:lnTo>
                  <a:pt x="106" y="111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90A8413F-D55B-496A-A28C-9D9D7434FA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644055" y="4232295"/>
            <a:ext cx="11547945" cy="210751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AD065A4-E3C5-4D42-885C-88C14B93F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3914" y="4458361"/>
            <a:ext cx="4490646" cy="1655384"/>
          </a:xfrm>
        </p:spPr>
        <p:txBody>
          <a:bodyPr>
            <a:normAutofit/>
          </a:bodyPr>
          <a:lstStyle/>
          <a:p>
            <a:pPr algn="r"/>
            <a:r>
              <a:rPr lang="en-US" sz="3600" dirty="0">
                <a:solidFill>
                  <a:srgbClr val="FFFFFF"/>
                </a:solidFill>
              </a:rPr>
              <a:t>How Do I Contact My Agency?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052D4B-82EB-4EC2-8DEC-4603EB2966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14419" y="4492406"/>
            <a:ext cx="5367267" cy="1587294"/>
          </a:xfrm>
        </p:spPr>
        <p:txBody>
          <a:bodyPr anchor="ctr">
            <a:normAutofit/>
          </a:bodyPr>
          <a:lstStyle/>
          <a:p>
            <a:r>
              <a:rPr lang="en-US" sz="2000" dirty="0">
                <a:solidFill>
                  <a:srgbClr val="FEFFFF"/>
                </a:solidFill>
              </a:rPr>
              <a:t>Professionalism</a:t>
            </a:r>
          </a:p>
          <a:p>
            <a:r>
              <a:rPr lang="en-US" sz="2000" dirty="0">
                <a:solidFill>
                  <a:srgbClr val="FEFFFF"/>
                </a:solidFill>
              </a:rPr>
              <a:t>Be Prepared</a:t>
            </a:r>
          </a:p>
          <a:p>
            <a:r>
              <a:rPr lang="en-US" sz="2000" dirty="0">
                <a:solidFill>
                  <a:srgbClr val="FEFFFF"/>
                </a:solidFill>
              </a:rPr>
              <a:t>Be Yourself</a:t>
            </a:r>
          </a:p>
        </p:txBody>
      </p:sp>
    </p:spTree>
    <p:extLst>
      <p:ext uri="{BB962C8B-B14F-4D97-AF65-F5344CB8AC3E}">
        <p14:creationId xmlns:p14="http://schemas.microsoft.com/office/powerpoint/2010/main" val="5456306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95B1A-813A-4F99-96FF-A10D818D6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u="sng" dirty="0">
                <a:cs typeface="Calibri Light"/>
              </a:rPr>
              <a:t>Agency Contacting Video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0B8ACE-9875-4604-8D11-3DEE856DEAA7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What </a:t>
            </a:r>
            <a:r>
              <a:rPr lang="en-US" u="sng" dirty="0"/>
              <a:t>NOT</a:t>
            </a:r>
            <a:r>
              <a:rPr lang="en-US" dirty="0"/>
              <a:t> to do when contacting your agencies!</a:t>
            </a:r>
          </a:p>
          <a:p>
            <a:endParaRPr lang="en-US" dirty="0">
              <a:cs typeface="Calibri" panose="020F0502020204030204"/>
            </a:endParaRPr>
          </a:p>
          <a:p>
            <a:r>
              <a:rPr lang="en-US" dirty="0">
                <a:cs typeface="Calibri" panose="020F0502020204030204"/>
              </a:rPr>
              <a:t>What things do you notice in the video that are things you do not want to say, do, or be doing when speaking with your future internship site?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15625" y="3383789"/>
            <a:ext cx="6176374" cy="3474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5315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D4734C-EF1A-47E3-A8F5-6130D9298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320" y="642367"/>
            <a:ext cx="5017692" cy="972132"/>
          </a:xfrm>
        </p:spPr>
        <p:txBody>
          <a:bodyPr>
            <a:normAutofit fontScale="90000"/>
          </a:bodyPr>
          <a:lstStyle/>
          <a:p>
            <a:r>
              <a:rPr lang="en-US" sz="4500" b="1" dirty="0"/>
              <a:t>Funding Opportunities</a:t>
            </a:r>
            <a:br>
              <a:rPr lang="en-US" b="1" dirty="0">
                <a:highlight>
                  <a:srgbClr val="FF0000"/>
                </a:highlight>
              </a:rPr>
            </a:br>
            <a:endParaRPr lang="en-US" b="1" dirty="0">
              <a:highlight>
                <a:srgbClr val="FF0000"/>
              </a:highlight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4A809D5-3600-46D4-A466-67F2349A54F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55320" y="2316480"/>
            <a:ext cx="4572000" cy="0"/>
          </a:xfrm>
          <a:prstGeom prst="straightConnector1">
            <a:avLst/>
          </a:prstGeom>
          <a:ln w="19050" cap="sq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6800DD-C7F8-4469-BE09-E7966F69EB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07275" y="27253"/>
            <a:ext cx="9451763" cy="660213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endParaRPr lang="en-US" sz="1800" b="1" dirty="0"/>
          </a:p>
          <a:p>
            <a:pPr marL="0" indent="0">
              <a:buNone/>
            </a:pPr>
            <a:r>
              <a:rPr lang="en-US" sz="1800" b="1" dirty="0"/>
              <a:t>Do NOT work during your internship! </a:t>
            </a:r>
            <a:r>
              <a:rPr lang="en-US" sz="1200" dirty="0"/>
              <a:t>(Highly recommended)</a:t>
            </a:r>
          </a:p>
          <a:p>
            <a:pPr marL="0" indent="0">
              <a:buNone/>
            </a:pPr>
            <a:r>
              <a:rPr lang="en-US" sz="1800" dirty="0"/>
              <a:t>Paid Internship!  Best funding source!</a:t>
            </a:r>
          </a:p>
          <a:p>
            <a:endParaRPr lang="en-US" sz="1800" dirty="0"/>
          </a:p>
          <a:p>
            <a:r>
              <a:rPr lang="en-US" sz="1800" dirty="0"/>
              <a:t>3 Minute Thesis Research Competition –</a:t>
            </a:r>
          </a:p>
          <a:p>
            <a:pPr marL="0" indent="0">
              <a:buNone/>
            </a:pPr>
            <a:r>
              <a:rPr lang="en-US" sz="1400" u="sng" dirty="0">
                <a:solidFill>
                  <a:schemeClr val="tx1">
                    <a:lumMod val="95000"/>
                    <a:lumOff val="5000"/>
                  </a:schemeClr>
                </a:solidFill>
                <a:hlinkClick r:id="rId2"/>
              </a:rPr>
              <a:t>https://gradstudies.byu.edu/page/3mt%E2%80%94three-minute-thesis</a:t>
            </a:r>
            <a:endParaRPr lang="en-US" sz="1400" u="sng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sz="1800" dirty="0"/>
              <a:t>Fulton Poster Competition - </a:t>
            </a:r>
            <a:r>
              <a:rPr lang="en-US" sz="1400" dirty="0"/>
              <a:t>(Due late March/early April)</a:t>
            </a:r>
          </a:p>
          <a:p>
            <a:r>
              <a:rPr lang="en-US" sz="1800" dirty="0"/>
              <a:t>Shumway Paper – Fall semester </a:t>
            </a:r>
            <a:r>
              <a:rPr lang="en-US" sz="1400" dirty="0"/>
              <a:t>(see handout in folder)</a:t>
            </a:r>
          </a:p>
          <a:p>
            <a:r>
              <a:rPr lang="en-US" sz="1800" dirty="0"/>
              <a:t>AmeriCorps – separate recording/orientation</a:t>
            </a:r>
          </a:p>
          <a:p>
            <a:r>
              <a:rPr lang="en-US" sz="1800" dirty="0"/>
              <a:t>FHSS Internship/Experiential Learning Grants </a:t>
            </a:r>
          </a:p>
          <a:p>
            <a:pPr lvl="1"/>
            <a:r>
              <a:rPr lang="en-US" sz="1400" dirty="0"/>
              <a:t>Due Dates: </a:t>
            </a:r>
            <a:r>
              <a:rPr lang="en-US" sz="1400" dirty="0">
                <a:highlight>
                  <a:srgbClr val="FFFF00"/>
                </a:highlight>
              </a:rPr>
              <a:t>March 15</a:t>
            </a:r>
            <a:r>
              <a:rPr lang="en-US" sz="1400" dirty="0"/>
              <a:t>, </a:t>
            </a:r>
            <a:r>
              <a:rPr lang="en-US" sz="1400" dirty="0">
                <a:highlight>
                  <a:srgbClr val="FFFF00"/>
                </a:highlight>
              </a:rPr>
              <a:t>November 15 </a:t>
            </a:r>
            <a:r>
              <a:rPr lang="en-US" sz="1400" dirty="0"/>
              <a:t>and </a:t>
            </a:r>
            <a:r>
              <a:rPr lang="en-US" sz="1400" dirty="0">
                <a:highlight>
                  <a:srgbClr val="FFFF00"/>
                </a:highlight>
              </a:rPr>
              <a:t>July 15 </a:t>
            </a:r>
            <a:r>
              <a:rPr lang="en-US" sz="1400" dirty="0"/>
              <a:t>by midnight</a:t>
            </a:r>
          </a:p>
          <a:p>
            <a:pPr lvl="1"/>
            <a:r>
              <a:rPr lang="en-US" sz="1400" dirty="0"/>
              <a:t>(</a:t>
            </a:r>
            <a:r>
              <a:rPr lang="en-US" sz="1400" u="sng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http://fhssinternshipgrants.byu.edu/</a:t>
            </a:r>
            <a:r>
              <a:rPr lang="en-US" sz="1400" dirty="0"/>
              <a:t>) </a:t>
            </a:r>
          </a:p>
          <a:p>
            <a:pPr marL="0" indent="0">
              <a:buNone/>
            </a:pPr>
            <a:r>
              <a:rPr lang="en-US" sz="1800" b="1" dirty="0"/>
              <a:t>     Requirements:</a:t>
            </a:r>
            <a:endParaRPr lang="en-US" sz="1800" dirty="0"/>
          </a:p>
          <a:p>
            <a:pPr lvl="1"/>
            <a:r>
              <a:rPr lang="en-US" sz="1400" dirty="0"/>
              <a:t>Demonstrate need</a:t>
            </a:r>
          </a:p>
          <a:p>
            <a:pPr lvl="1"/>
            <a:r>
              <a:rPr lang="en-US" sz="1400" dirty="0"/>
              <a:t>End of semester REPORT &amp; High-Resolution Picture</a:t>
            </a:r>
          </a:p>
          <a:p>
            <a:pPr lvl="1"/>
            <a:r>
              <a:rPr lang="en-US" sz="1400" dirty="0"/>
              <a:t>Timeliness</a:t>
            </a:r>
            <a:endParaRPr lang="en-US" sz="1400" b="1" dirty="0"/>
          </a:p>
          <a:p>
            <a:pPr marL="0" indent="0">
              <a:buNone/>
            </a:pPr>
            <a:endParaRPr lang="en-US" sz="1800" dirty="0"/>
          </a:p>
          <a:p>
            <a:endParaRPr lang="en-US" sz="1800" dirty="0"/>
          </a:p>
        </p:txBody>
      </p:sp>
      <p:pic>
        <p:nvPicPr>
          <p:cNvPr id="6" name="Picture 5" descr="A picture containing food&#10;&#10;Description automatically generated">
            <a:extLst>
              <a:ext uri="{FF2B5EF4-FFF2-40B4-BE49-F238E27FC236}">
                <a16:creationId xmlns:a16="http://schemas.microsoft.com/office/drawing/2014/main" id="{038A128F-D4B1-4707-B952-52152407E41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03935" y="11"/>
            <a:ext cx="6288064" cy="6830736"/>
          </a:xfrm>
          <a:custGeom>
            <a:avLst/>
            <a:gdLst>
              <a:gd name="connsiteX0" fmla="*/ 65565 w 6313150"/>
              <a:gd name="connsiteY0" fmla="*/ 0 h 6857997"/>
              <a:gd name="connsiteX1" fmla="*/ 6313150 w 6313150"/>
              <a:gd name="connsiteY1" fmla="*/ 0 h 6857997"/>
              <a:gd name="connsiteX2" fmla="*/ 6313150 w 6313150"/>
              <a:gd name="connsiteY2" fmla="*/ 6857997 h 6857997"/>
              <a:gd name="connsiteX3" fmla="*/ 3293946 w 6313150"/>
              <a:gd name="connsiteY3" fmla="*/ 6857997 h 6857997"/>
              <a:gd name="connsiteX4" fmla="*/ 3235857 w 6313150"/>
              <a:gd name="connsiteY4" fmla="*/ 6823061 h 6857997"/>
              <a:gd name="connsiteX5" fmla="*/ 0 w 6313150"/>
              <a:gd name="connsiteY5" fmla="*/ 951803 h 6857997"/>
              <a:gd name="connsiteX6" fmla="*/ 31536 w 6313150"/>
              <a:gd name="connsiteY6" fmla="*/ 285771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313150" h="6857997">
                <a:moveTo>
                  <a:pt x="65565" y="0"/>
                </a:moveTo>
                <a:lnTo>
                  <a:pt x="6313150" y="0"/>
                </a:lnTo>
                <a:lnTo>
                  <a:pt x="6313150" y="6857997"/>
                </a:lnTo>
                <a:lnTo>
                  <a:pt x="3293946" y="6857997"/>
                </a:lnTo>
                <a:lnTo>
                  <a:pt x="3235857" y="6823061"/>
                </a:lnTo>
                <a:cubicBezTo>
                  <a:pt x="1291240" y="5592803"/>
                  <a:pt x="0" y="3423096"/>
                  <a:pt x="0" y="951803"/>
                </a:cubicBezTo>
                <a:cubicBezTo>
                  <a:pt x="0" y="727140"/>
                  <a:pt x="10673" y="504970"/>
                  <a:pt x="31536" y="28577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5088173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B1A4CC90-E81A-4B03-8C94-6821E5FDE5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6">
            <a:extLst>
              <a:ext uri="{FF2B5EF4-FFF2-40B4-BE49-F238E27FC236}">
                <a16:creationId xmlns:a16="http://schemas.microsoft.com/office/drawing/2014/main" id="{38CD23D4-26BA-4E59-A55A-81578AFAAF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521144" y="911116"/>
            <a:ext cx="687754" cy="571096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6F059731-63E0-422B-B3AA-680FC080EF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0" y="1370435"/>
            <a:ext cx="527226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7">
            <a:extLst>
              <a:ext uri="{FF2B5EF4-FFF2-40B4-BE49-F238E27FC236}">
                <a16:creationId xmlns:a16="http://schemas.microsoft.com/office/drawing/2014/main" id="{D1A706C7-360D-4E89-98E4-289C5332F2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 flipH="1">
            <a:off x="800164" y="643467"/>
            <a:ext cx="409371" cy="5521414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" name="Rectangle 8">
            <a:extLst>
              <a:ext uri="{FF2B5EF4-FFF2-40B4-BE49-F238E27FC236}">
                <a16:creationId xmlns:a16="http://schemas.microsoft.com/office/drawing/2014/main" id="{6BA198B2-A78E-4D9C-A9E4-B0ED42B2E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795529" y="644382"/>
            <a:ext cx="3856024" cy="525164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CD4734C-EF1A-47E3-A8F5-6130D9298E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6879" y="998002"/>
            <a:ext cx="3182940" cy="117891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FFFFFF"/>
                </a:solidFill>
                <a:highlight>
                  <a:srgbClr val="FF0000"/>
                </a:highlight>
              </a:rPr>
              <a:t>Examples</a:t>
            </a:r>
          </a:p>
        </p:txBody>
      </p:sp>
      <p:pic>
        <p:nvPicPr>
          <p:cNvPr id="16" name="Content Placeholder 15" descr="A close up of a logo&#10;&#10;Description automatically generated">
            <a:extLst>
              <a:ext uri="{FF2B5EF4-FFF2-40B4-BE49-F238E27FC236}">
                <a16:creationId xmlns:a16="http://schemas.microsoft.com/office/drawing/2014/main" id="{CF206030-91A9-4962-AE0B-53010C8B4E8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14356" y="806013"/>
            <a:ext cx="7377644" cy="4351338"/>
          </a:xfrm>
        </p:spPr>
      </p:pic>
    </p:spTree>
    <p:extLst>
      <p:ext uri="{BB962C8B-B14F-4D97-AF65-F5344CB8AC3E}">
        <p14:creationId xmlns:p14="http://schemas.microsoft.com/office/powerpoint/2010/main" val="7958717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Examples of applications that did not get funded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1: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Internship Compensation: 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$761 per month (stipend)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Monthly Expenses: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$1,205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Monthly Resources: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$1,081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Semester Expenses: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$5,280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Semester Resources: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$4,324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Total needed: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$1,000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2E75B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Where are the details??? 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2E75B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$5,280-$4,324 does not = $1,000  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2E75B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you are rounding on that, what else are you rounding on?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2: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Internship Compensation: 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$14 per hour. Working 20 hours per week.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Monthly Expenses: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$1750 per month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Monthly Resources: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$1620 per month from internship pay  part time student job.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Semester Expenses: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$1750 per month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Semester Resources: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$1620 per month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Total needed: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$7,000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2E75B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 sure how we got to $7,000 needed? There are no details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2E75B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Monthly and Semester should be different numbers.  (Monthly x 4 = semester)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solidFill>
                  <a:srgbClr val="2E75B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Monthly – Resources = $130 x 4 = $520 … not $7,000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87981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8620"/>
            <a:ext cx="10515600" cy="5638343"/>
          </a:xfrm>
        </p:spPr>
        <p:txBody>
          <a:bodyPr>
            <a:normAutofit fontScale="85000" lnSpcReduction="20000"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3:</a:t>
            </a:r>
            <a:endParaRPr lang="en-US" sz="2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Internship Compensation:  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$12.50/hour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Monthly Expenses: 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$3,000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Monthly Resources: 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$1,800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Semester Expenses: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$12,000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Semester Resources: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$8,500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Total needed: 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$3,500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dirty="0">
                <a:solidFill>
                  <a:srgbClr val="2E75B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Again, no details – Monthly expenses of $3,000 seems high.</a:t>
            </a:r>
            <a:endParaRPr lang="en-US" sz="2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4:</a:t>
            </a:r>
            <a:endParaRPr lang="en-US" sz="26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Internship Compensation:  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About $10,000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Monthly Expenses: 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Rent: </a:t>
            </a:r>
            <a:r>
              <a:rPr lang="en-US" sz="2300" dirty="0">
                <a:highlight>
                  <a:srgbClr val="00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$400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Utilities: $</a:t>
            </a:r>
            <a:r>
              <a:rPr lang="en-US" sz="2300" dirty="0"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25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Food: $200; Phone:$25; Car: $150; Tithing: $130; </a:t>
            </a:r>
            <a:r>
              <a:rPr lang="en-US" sz="23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Misc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$100 = $</a:t>
            </a:r>
            <a:r>
              <a:rPr lang="en-US" sz="23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1,030 total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(1030x4=4120)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Monthly Resources: 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Internship 1: $1,400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Semester Expenses: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23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Tuition: $7,000;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Rent: $</a:t>
            </a:r>
            <a:r>
              <a:rPr lang="en-US" sz="2300" dirty="0">
                <a:highlight>
                  <a:srgbClr val="00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3,600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Utilities: $</a:t>
            </a:r>
            <a:r>
              <a:rPr lang="en-US" sz="2300" dirty="0">
                <a:highlight>
                  <a:srgbClr val="00FFFF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225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Food: $1,800; Phone: $225; Car: $1,350; Tithing: $1,170; </a:t>
            </a:r>
            <a:r>
              <a:rPr lang="en-US" sz="23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Misc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$900 </a:t>
            </a:r>
            <a:r>
              <a:rPr lang="en-US" sz="23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= $16,270</a:t>
            </a:r>
            <a:endParaRPr lang="en-US" sz="2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Semester Resources: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Internship 2: $10,000 (18 </a:t>
            </a:r>
            <a:r>
              <a:rPr lang="en-US" sz="23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hrs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per week at $17 x 4 weeks x 9 months) </a:t>
            </a:r>
            <a:r>
              <a:rPr lang="en-US" sz="2300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Americorps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$1600 = 11,600 (total)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Total needed: </a:t>
            </a: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About $4,600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300" dirty="0">
                <a:solidFill>
                  <a:srgbClr val="2E75B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Nothing adds up…</a:t>
            </a:r>
            <a:endParaRPr lang="en-US" sz="23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749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C1E47F-6B3D-4893-A168-9722BDF507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5772" y="78034"/>
            <a:ext cx="11294772" cy="2995200"/>
          </a:xfrm>
        </p:spPr>
        <p:txBody>
          <a:bodyPr>
            <a:normAutofit/>
          </a:bodyPr>
          <a:lstStyle/>
          <a:p>
            <a:r>
              <a:rPr lang="en-US" sz="66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Pre-Field Orientation Live Question &amp; Answer Session: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BDD8182-31A9-42EC-BD81-AEBAD7DACCF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481033" y="4713226"/>
            <a:ext cx="9144000" cy="2024462"/>
          </a:xfrm>
        </p:spPr>
        <p:txBody>
          <a:bodyPr vert="horz" lIns="91440" tIns="45720" rIns="91440" bIns="45720" rtlCol="0" anchor="t">
            <a:normAutofit fontScale="85000" lnSpcReduction="20000"/>
          </a:bodyPr>
          <a:lstStyle/>
          <a:p>
            <a:endParaRPr lang="en-US" dirty="0"/>
          </a:p>
          <a:p>
            <a:r>
              <a:rPr lang="en-US" b="1" dirty="0"/>
              <a:t>Thursday, February 18th</a:t>
            </a:r>
            <a:endParaRPr lang="en-US" dirty="0"/>
          </a:p>
          <a:p>
            <a:r>
              <a:rPr lang="en-US" b="1" dirty="0"/>
              <a:t>1:00 pm to 3:00 pm</a:t>
            </a:r>
            <a:endParaRPr lang="en-US" b="1" dirty="0">
              <a:cs typeface="Calibri"/>
            </a:endParaRPr>
          </a:p>
          <a:p>
            <a:endParaRPr lang="en-US" b="1" dirty="0">
              <a:cs typeface="Calibri"/>
            </a:endParaRPr>
          </a:p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Write down your questions as you watch the orientation materials.</a:t>
            </a:r>
          </a:p>
          <a:p>
            <a:r>
              <a:rPr lang="en-US" sz="2000" b="1" dirty="0">
                <a:solidFill>
                  <a:schemeClr val="accent1">
                    <a:lumMod val="50000"/>
                  </a:schemeClr>
                </a:solidFill>
                <a:cs typeface="Calibri"/>
              </a:rPr>
              <a:t>Bring your questions to the Q&amp;A and receive answers!</a:t>
            </a:r>
          </a:p>
          <a:p>
            <a:endParaRPr lang="en-US" dirty="0"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5ADF1B2-2434-4523-8BF5-8AAC1DEC522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99568" y="3169103"/>
            <a:ext cx="2385820" cy="1547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09090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38620"/>
            <a:ext cx="10515600" cy="5638343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5: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Internship Compensation:  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My work will be compensated with a $11.52/hour stipend for the first 500 hours, with the last 100 hours being voluntary service, for a total of 600 internship hours combined Fall/Winter.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Monthly Expenses: 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TOTAL: </a:t>
            </a:r>
            <a:r>
              <a:rPr lang="en-US" sz="22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$3,835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; Groceries: $300, baby: $465. Childcare: $800. Health/medical: $200; Rent: $1150; Internet: $50; Phone:$70; Gas/Car expenses: $140; Tithing/Fasts: $520, Other/personal: $140.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Monthly Resources: 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TOTAL: </a:t>
            </a:r>
            <a:r>
              <a:rPr lang="en-US" sz="22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$5,156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ITEMS: Husband's paycheck, $4,000. Current internship (ending in August): $1,156.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Semester Expenses: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TOTAL: </a:t>
            </a:r>
            <a:r>
              <a:rPr lang="en-US" sz="22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$13,158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ITEMS: Living expenses (as itemized above in monthly, 3,835, plus $400 extra childcare, then multiplied by four months), $9,333. Books, $180; Tuition, $3,645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Semester Resources: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TOTAL: $</a:t>
            </a:r>
            <a:r>
              <a:rPr lang="en-US" sz="2200" dirty="0">
                <a:highlight>
                  <a:srgbClr val="FFFF00"/>
                </a:highligh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14,880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ITEMS: Husband's paycheck, $12,000. Internship: $2,880.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Total needed: </a:t>
            </a: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$2,000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dirty="0">
                <a:solidFill>
                  <a:srgbClr val="2E75B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Income is more than expenses</a:t>
            </a:r>
            <a:endParaRPr lang="en-US" sz="2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06964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>
                <a:solidFill>
                  <a:schemeClr val="accent5">
                    <a:lumMod val="75000"/>
                  </a:schemeClr>
                </a:solidFill>
              </a:rPr>
              <a:t>Good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1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6: </a:t>
            </a:r>
            <a:r>
              <a:rPr lang="en-US" b="1" dirty="0">
                <a:solidFill>
                  <a:srgbClr val="2E75B6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(includes good details, demonstrates need)</a:t>
            </a:r>
            <a:endParaRPr lang="en-US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Internship Compensation: 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$12 an hour for 600 hours equals about $7,200 (before taxes)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Monthly Expenses: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Tithing $150 + Mortgage $1,779 + Car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pmt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/insurance $468 + Debt $897 + Utilities/Cell  $814 + Spouse student loans $298 + Life Ins $30 + Braces/dance/cello $273 + Groceries $500 + Gas $350 = $5,535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Monthly Resources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Internship $10.88/hour for no more than 29 hours a week, totaling $1262.08/month. My husband was laid off in March. Church assisting with mortgage and food.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Semester Expenses: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Tithing $96 + Mortgage $1,779 + Car </a:t>
            </a:r>
            <a:r>
              <a:rPr lang="en-US" dirty="0" err="1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pmt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/insurance $468 + Debt $897 + Utilities/Cell  $814 + Spouse student loans $298 + Life Ins $30 + Braces/dance/cello $273 + Gas $362 + Fall Tuition $3,940 = $8,957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Current Semester Resources: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Internship 2 $12/hour for 20 hours totaling $960/month. Church will continue to assist with food. Hoping and praying husband finds employment.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Total needed: </a:t>
            </a:r>
            <a:r>
              <a:rPr lang="en-US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Any amount to help in covering tuition and/or books would be very appreciated and help me continue earning this degree.</a:t>
            </a:r>
          </a:p>
        </p:txBody>
      </p:sp>
    </p:spTree>
    <p:extLst>
      <p:ext uri="{BB962C8B-B14F-4D97-AF65-F5344CB8AC3E}">
        <p14:creationId xmlns:p14="http://schemas.microsoft.com/office/powerpoint/2010/main" val="148641406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DDD486B-999E-4654-B5CF-721F2D16FF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16D3929E-8C7D-4B3A-8CDE-9E1C5F3008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727747" y="4208147"/>
            <a:ext cx="339126" cy="2121835"/>
          </a:xfrm>
          <a:custGeom>
            <a:avLst/>
            <a:gdLst>
              <a:gd name="T0" fmla="*/ 414 w 414"/>
              <a:gd name="T1" fmla="*/ 2447 h 2447"/>
              <a:gd name="T2" fmla="*/ 0 w 414"/>
              <a:gd name="T3" fmla="*/ 2247 h 2447"/>
              <a:gd name="T4" fmla="*/ 0 w 414"/>
              <a:gd name="T5" fmla="*/ 0 h 2447"/>
              <a:gd name="T6" fmla="*/ 414 w 414"/>
              <a:gd name="T7" fmla="*/ 200 h 2447"/>
              <a:gd name="T8" fmla="*/ 414 w 414"/>
              <a:gd name="T9" fmla="*/ 2447 h 2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4" h="2447">
                <a:moveTo>
                  <a:pt x="414" y="2447"/>
                </a:moveTo>
                <a:lnTo>
                  <a:pt x="0" y="2247"/>
                </a:lnTo>
                <a:lnTo>
                  <a:pt x="0" y="0"/>
                </a:lnTo>
                <a:lnTo>
                  <a:pt x="414" y="200"/>
                </a:lnTo>
                <a:lnTo>
                  <a:pt x="414" y="244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7">
            <a:extLst>
              <a:ext uri="{FF2B5EF4-FFF2-40B4-BE49-F238E27FC236}">
                <a16:creationId xmlns:a16="http://schemas.microsoft.com/office/drawing/2014/main" id="{1AFF3C33-7A96-4CAC-961B-13CA49842A9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8728739" y="4098333"/>
            <a:ext cx="201857" cy="2055805"/>
          </a:xfrm>
          <a:custGeom>
            <a:avLst/>
            <a:gdLst>
              <a:gd name="T0" fmla="*/ 209 w 209"/>
              <a:gd name="T1" fmla="*/ 2246 h 2358"/>
              <a:gd name="T2" fmla="*/ 0 w 209"/>
              <a:gd name="T3" fmla="*/ 2358 h 2358"/>
              <a:gd name="T4" fmla="*/ 0 w 209"/>
              <a:gd name="T5" fmla="*/ 111 h 2358"/>
              <a:gd name="T6" fmla="*/ 209 w 209"/>
              <a:gd name="T7" fmla="*/ 0 h 2358"/>
              <a:gd name="T8" fmla="*/ 209 w 209"/>
              <a:gd name="T9" fmla="*/ 2246 h 23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9" h="2358">
                <a:moveTo>
                  <a:pt x="209" y="2246"/>
                </a:moveTo>
                <a:lnTo>
                  <a:pt x="0" y="2358"/>
                </a:lnTo>
                <a:lnTo>
                  <a:pt x="0" y="111"/>
                </a:lnTo>
                <a:lnTo>
                  <a:pt x="209" y="0"/>
                </a:lnTo>
                <a:lnTo>
                  <a:pt x="209" y="2246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BF12F8-0C7D-476F-8BF6-867F4A16F3D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9223" b="13188"/>
          <a:stretch/>
        </p:blipFill>
        <p:spPr>
          <a:xfrm>
            <a:off x="20" y="10"/>
            <a:ext cx="8839191" cy="6858217"/>
          </a:xfrm>
          <a:prstGeom prst="rect">
            <a:avLst/>
          </a:prstGeom>
        </p:spPr>
      </p:pic>
      <p:sp>
        <p:nvSpPr>
          <p:cNvPr id="14" name="Rectangle 8">
            <a:extLst>
              <a:ext uri="{FF2B5EF4-FFF2-40B4-BE49-F238E27FC236}">
                <a16:creationId xmlns:a16="http://schemas.microsoft.com/office/drawing/2014/main" id="{6077F32B-652D-4F65-90BC-9B72F3B43B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51447" y="4098334"/>
            <a:ext cx="7978524" cy="19607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A3DA9E-7C87-4601-B038-10085BB95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73479" y="4267831"/>
            <a:ext cx="7492766" cy="1071585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b="1" dirty="0">
                <a:solidFill>
                  <a:srgbClr val="FFFFFF"/>
                </a:solidFill>
              </a:rPr>
              <a:t>AmeriCorps</a:t>
            </a:r>
          </a:p>
        </p:txBody>
      </p:sp>
      <p:sp>
        <p:nvSpPr>
          <p:cNvPr id="16" name="Rectangle 8">
            <a:extLst>
              <a:ext uri="{FF2B5EF4-FFF2-40B4-BE49-F238E27FC236}">
                <a16:creationId xmlns:a16="http://schemas.microsoft.com/office/drawing/2014/main" id="{B667E8D0-73C2-4D68-B9EB-86DBE04A90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auto">
          <a:xfrm>
            <a:off x="9067800" y="4377267"/>
            <a:ext cx="3121152" cy="195271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40054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EB9D7-F344-4C95-B1A2-9AAEBCC4FB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558308"/>
            <a:ext cx="10515600" cy="1325563"/>
          </a:xfrm>
        </p:spPr>
        <p:txBody>
          <a:bodyPr>
            <a:normAutofit/>
          </a:bodyPr>
          <a:lstStyle/>
          <a:p>
            <a:r>
              <a:rPr lang="en-US" sz="7200" dirty="0">
                <a:solidFill>
                  <a:srgbClr val="C00000"/>
                </a:solidFill>
                <a:latin typeface="Arial Black" panose="020B0A04020102020204" pitchFamily="34" charset="0"/>
              </a:rPr>
              <a:t>AmeriCorps To Do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F52A0D1-B943-4FC7-B74F-32A86F0E49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56287" y="3388536"/>
            <a:ext cx="4301545" cy="4301545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86D2EB-7C0A-41FE-B118-EB089A19AC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7554"/>
            <a:ext cx="10515600" cy="3074407"/>
          </a:xfrm>
        </p:spPr>
        <p:txBody>
          <a:bodyPr>
            <a:normAutofit/>
          </a:bodyPr>
          <a:lstStyle/>
          <a:p>
            <a:r>
              <a:rPr lang="en-US" sz="4400" dirty="0"/>
              <a:t>Turn in Gold checklist</a:t>
            </a:r>
          </a:p>
          <a:p>
            <a:r>
              <a:rPr lang="en-US" sz="4400" dirty="0"/>
              <a:t>IPT Student Detail &amp; Forms</a:t>
            </a:r>
          </a:p>
          <a:p>
            <a:r>
              <a:rPr lang="en-US" sz="4400" dirty="0"/>
              <a:t>Background check (Truescreen &amp; Fieldprint)</a:t>
            </a:r>
          </a:p>
          <a:p>
            <a:r>
              <a:rPr lang="en-US" sz="4400" dirty="0"/>
              <a:t>Accept </a:t>
            </a:r>
            <a:r>
              <a:rPr lang="en-US" sz="4400" dirty="0" err="1"/>
              <a:t>eGrants</a:t>
            </a:r>
            <a:r>
              <a:rPr lang="en-US" sz="4400" dirty="0"/>
              <a:t> invitation</a:t>
            </a:r>
          </a:p>
        </p:txBody>
      </p:sp>
    </p:spTree>
    <p:extLst>
      <p:ext uri="{BB962C8B-B14F-4D97-AF65-F5344CB8AC3E}">
        <p14:creationId xmlns:p14="http://schemas.microsoft.com/office/powerpoint/2010/main" val="22374524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B9B0E2-B583-4EA3-AEA3-04373BF7B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2886" y="25626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7200" dirty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Internship To Do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D6F5A1-D207-4CB9-8D76-0480A42D61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8955" y="1679803"/>
            <a:ext cx="8679288" cy="4963379"/>
          </a:xfrm>
        </p:spPr>
        <p:txBody>
          <a:bodyPr vert="horz" lIns="91440" tIns="45720" rIns="91440" bIns="45720" rtlCol="0" anchor="t">
            <a:normAutofit lnSpcReduction="10000"/>
          </a:bodyPr>
          <a:lstStyle/>
          <a:p>
            <a:r>
              <a:rPr lang="en-US" dirty="0"/>
              <a:t>Contact your field placement agencies</a:t>
            </a:r>
          </a:p>
          <a:p>
            <a:r>
              <a:rPr lang="en-US" dirty="0"/>
              <a:t>Complete Contact Form</a:t>
            </a:r>
          </a:p>
          <a:p>
            <a:r>
              <a:rPr lang="en-US" dirty="0"/>
              <a:t>Complete agency-specific background clearances</a:t>
            </a:r>
          </a:p>
          <a:p>
            <a:r>
              <a:rPr lang="en-US" dirty="0"/>
              <a:t>Identify and calendar in agency-specific training schedules</a:t>
            </a:r>
          </a:p>
          <a:p>
            <a:r>
              <a:rPr lang="en-US" dirty="0"/>
              <a:t>Complete IRAMS (Sprummer-2021, Fall-2021, </a:t>
            </a:r>
          </a:p>
          <a:p>
            <a:pPr marL="457200" lvl="1" indent="0">
              <a:buNone/>
            </a:pPr>
            <a:r>
              <a:rPr lang="en-US" dirty="0"/>
              <a:t>&amp; </a:t>
            </a:r>
            <a:r>
              <a:rPr lang="en-US" sz="2800" dirty="0"/>
              <a:t>Winter-2022 Semesters)</a:t>
            </a:r>
          </a:p>
          <a:p>
            <a:r>
              <a:rPr lang="en-US" dirty="0"/>
              <a:t>Register for Internship Class</a:t>
            </a:r>
          </a:p>
          <a:p>
            <a:r>
              <a:rPr lang="en-US" dirty="0"/>
              <a:t>Register for Integrative Field Seminar</a:t>
            </a:r>
          </a:p>
          <a:p>
            <a:r>
              <a:rPr lang="en-US" dirty="0"/>
              <a:t>Read online BYU School of Social Work Field Manual</a:t>
            </a:r>
          </a:p>
          <a:p>
            <a:r>
              <a:rPr lang="en-US" dirty="0">
                <a:cs typeface="Calibri"/>
              </a:rPr>
              <a:t>Attend Large Group Field Orientation on April 27th.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D499948-08DD-4351-AFDE-BB6562FB07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94142" y="1421376"/>
            <a:ext cx="4142244" cy="4142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10575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3C0088-B80C-4EBB-8577-23B44EFDA1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8972" y="397782"/>
            <a:ext cx="11223171" cy="1325563"/>
          </a:xfrm>
        </p:spPr>
        <p:txBody>
          <a:bodyPr/>
          <a:lstStyle/>
          <a:p>
            <a:r>
              <a:rPr lang="en-US" dirty="0">
                <a:latin typeface="Calibri"/>
                <a:cs typeface="Calibri"/>
              </a:rPr>
              <a:t> </a:t>
            </a:r>
            <a:r>
              <a:rPr lang="en-US" sz="6600" b="1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Large Group Field Orientation</a:t>
            </a:r>
            <a:endParaRPr lang="en-US" sz="6600" b="1">
              <a:solidFill>
                <a:schemeClr val="accent1">
                  <a:lumMod val="75000"/>
                </a:schemeClr>
              </a:solidFill>
              <a:cs typeface="Calibri Light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F5E5D-5F8D-4509-89F5-165E207E70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4171" y="1978025"/>
            <a:ext cx="853440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0" indent="0">
              <a:buNone/>
            </a:pPr>
            <a:r>
              <a:rPr lang="en-US" dirty="0">
                <a:ea typeface="+mn-lt"/>
                <a:cs typeface="+mn-lt"/>
              </a:rPr>
              <a:t>       </a:t>
            </a:r>
            <a:r>
              <a:rPr lang="en-US" sz="4400" dirty="0">
                <a:ea typeface="+mn-lt"/>
                <a:cs typeface="+mn-lt"/>
              </a:rPr>
              <a:t>1st Day of </a:t>
            </a:r>
            <a:r>
              <a:rPr lang="en-US" sz="4400" dirty="0" err="1">
                <a:ea typeface="+mn-lt"/>
                <a:cs typeface="+mn-lt"/>
              </a:rPr>
              <a:t>Sp</a:t>
            </a:r>
            <a:r>
              <a:rPr lang="en-US" sz="4400" dirty="0">
                <a:ea typeface="+mn-lt"/>
                <a:cs typeface="+mn-lt"/>
              </a:rPr>
              <a:t>/Sum Semester</a:t>
            </a:r>
          </a:p>
          <a:p>
            <a:pPr marL="0" indent="0">
              <a:buNone/>
            </a:pPr>
            <a:r>
              <a:rPr lang="en-US" sz="4400" dirty="0">
                <a:ea typeface="+mn-lt"/>
                <a:cs typeface="+mn-lt"/>
              </a:rPr>
              <a:t>    </a:t>
            </a:r>
            <a:r>
              <a:rPr lang="en-US" sz="4400" b="1" dirty="0">
                <a:ea typeface="+mn-lt"/>
                <a:cs typeface="+mn-lt"/>
              </a:rPr>
              <a:t>Tuesday, April 27, 2021</a:t>
            </a:r>
            <a:endParaRPr lang="en-US" sz="4400" b="1">
              <a:cs typeface="Calibri"/>
            </a:endParaRPr>
          </a:p>
          <a:p>
            <a:pPr marL="0" indent="0">
              <a:buNone/>
            </a:pPr>
            <a:r>
              <a:rPr lang="en-US" sz="4400" b="1" dirty="0">
                <a:ea typeface="+mn-lt"/>
                <a:cs typeface="+mn-lt"/>
              </a:rPr>
              <a:t>    9:00 am to 3:00 pm  </a:t>
            </a:r>
          </a:p>
          <a:p>
            <a:pPr marL="0" indent="0">
              <a:buNone/>
            </a:pPr>
            <a:r>
              <a:rPr lang="en-US" sz="4400" dirty="0">
                <a:ea typeface="+mn-lt"/>
                <a:cs typeface="+mn-lt"/>
              </a:rPr>
              <a:t>    207 MARB  </a:t>
            </a:r>
          </a:p>
          <a:p>
            <a:pPr marL="0" indent="0">
              <a:buNone/>
            </a:pPr>
            <a:r>
              <a:rPr lang="en-US" sz="4400" dirty="0">
                <a:ea typeface="+mn-lt"/>
                <a:cs typeface="+mn-lt"/>
              </a:rPr>
              <a:t>    Please bring a sack lunch.</a:t>
            </a:r>
            <a:endParaRPr lang="en-US" sz="4400" dirty="0">
              <a:cs typeface="Calibri"/>
            </a:endParaRPr>
          </a:p>
          <a:p>
            <a:pPr marL="0" indent="0">
              <a:buNone/>
            </a:pPr>
            <a:r>
              <a:rPr lang="en-US" sz="4400" dirty="0">
                <a:cs typeface="Calibri"/>
              </a:rPr>
              <a:t>    We will ALL be meeting together!!</a:t>
            </a:r>
          </a:p>
          <a:p>
            <a:endParaRPr lang="en-US" sz="4400" dirty="0">
              <a:cs typeface="Calibri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7C5A321A-D2C8-48B3-8D95-E43C48B375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38394" y="2798446"/>
            <a:ext cx="3757315" cy="243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101436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D5F32AD-440F-4710-9C01-31493B1041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530" y="336470"/>
            <a:ext cx="10995660" cy="61850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2559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FB537D-86C0-417F-915E-84AAC5A7D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289" y="944674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sz="6600" b="1" dirty="0">
                <a:solidFill>
                  <a:schemeClr val="accent1">
                    <a:lumMod val="50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Introduction to your</a:t>
            </a:r>
            <a:br>
              <a:rPr lang="en-US" sz="6600" b="1" dirty="0">
                <a:solidFill>
                  <a:schemeClr val="accent1">
                    <a:lumMod val="50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</a:br>
            <a:r>
              <a:rPr lang="en-US" sz="6600" b="1" dirty="0">
                <a:solidFill>
                  <a:schemeClr val="accent1">
                    <a:lumMod val="50000"/>
                  </a:schemeClr>
                </a:solidFill>
                <a:latin typeface="Adobe Gothic Std B" panose="020B0800000000000000" pitchFamily="34" charset="-128"/>
                <a:ea typeface="Adobe Gothic Std B" panose="020B0800000000000000" pitchFamily="34" charset="-128"/>
              </a:rPr>
              <a:t> Field Education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39E7D2E-F4D9-400A-AF9D-67B403D4D6D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317508" y="2950846"/>
            <a:ext cx="5041829" cy="3273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2282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46">
            <a:extLst>
              <a:ext uri="{FF2B5EF4-FFF2-40B4-BE49-F238E27FC236}">
                <a16:creationId xmlns:a16="http://schemas.microsoft.com/office/drawing/2014/main" id="{EBF87945-A001-489F-9D9B-7D9435F0B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19110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CEFF759-627E-40E5-8A7E-BDDF31F6A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>
            <a:normAutofit/>
          </a:bodyPr>
          <a:lstStyle/>
          <a:p>
            <a:r>
              <a:rPr lang="en-US" sz="2800" b="1" dirty="0">
                <a:solidFill>
                  <a:schemeClr val="bg1"/>
                </a:solidFill>
                <a:latin typeface="+mn-lt"/>
              </a:rPr>
              <a:t>FIELD DIRECTOR:</a:t>
            </a:r>
            <a:br>
              <a:rPr lang="en-US" sz="2800" b="1" dirty="0">
                <a:solidFill>
                  <a:schemeClr val="bg1"/>
                </a:solidFill>
                <a:latin typeface="+mn-lt"/>
              </a:rPr>
            </a:br>
            <a:r>
              <a:rPr lang="en-US" sz="2800" b="1" dirty="0">
                <a:solidFill>
                  <a:schemeClr val="bg1"/>
                </a:solidFill>
                <a:latin typeface="+mn-lt"/>
              </a:rPr>
              <a:t>Wendy W. Sheffield, LCSW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0C53D60-4AC6-4F1F-A5E7-02FEDEE01D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2276857"/>
            <a:ext cx="5015484" cy="3900106"/>
          </a:xfrm>
        </p:spPr>
        <p:txBody>
          <a:bodyPr anchor="ctr">
            <a:normAutofit/>
          </a:bodyPr>
          <a:lstStyle/>
          <a:p>
            <a:r>
              <a:rPr lang="en-US" sz="2200" b="1" dirty="0"/>
              <a:t>Oversees the Field Education Curriculum</a:t>
            </a:r>
          </a:p>
          <a:p>
            <a:r>
              <a:rPr lang="en-US" sz="2200" b="1" dirty="0"/>
              <a:t>Final Decision on Placements and Grades</a:t>
            </a:r>
          </a:p>
          <a:p>
            <a:r>
              <a:rPr lang="en-US" sz="2200" b="1" dirty="0"/>
              <a:t>Teaches Integrative Field Seminars</a:t>
            </a:r>
          </a:p>
          <a:p>
            <a:endParaRPr lang="en-US" sz="2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0C37334-392D-4ADE-A025-00278464E389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>
          <a:xfrm>
            <a:off x="6335270" y="2276857"/>
            <a:ext cx="5015484" cy="390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1747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ectangle 42">
            <a:extLst>
              <a:ext uri="{FF2B5EF4-FFF2-40B4-BE49-F238E27FC236}">
                <a16:creationId xmlns:a16="http://schemas.microsoft.com/office/drawing/2014/main" id="{EBF87945-A001-489F-9D9B-7D9435F0B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19110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DF8C27-535D-4754-AC2D-A597DA24BE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b="1">
                <a:solidFill>
                  <a:schemeClr val="bg1"/>
                </a:solidFill>
              </a:rPr>
              <a:t>Field Liaison:</a:t>
            </a:r>
            <a:br>
              <a:rPr lang="en-US" sz="4400" b="1">
                <a:solidFill>
                  <a:schemeClr val="bg1"/>
                </a:solidFill>
              </a:rPr>
            </a:br>
            <a:r>
              <a:rPr lang="en-US" sz="4400" b="1">
                <a:solidFill>
                  <a:schemeClr val="bg1"/>
                </a:solidFill>
              </a:rPr>
              <a:t>Ruth Aguirre, LCSW</a:t>
            </a:r>
          </a:p>
        </p:txBody>
      </p:sp>
      <p:pic>
        <p:nvPicPr>
          <p:cNvPr id="5" name="Picture Placeholder 4">
            <a:extLst>
              <a:ext uri="{FF2B5EF4-FFF2-40B4-BE49-F238E27FC236}">
                <a16:creationId xmlns:a16="http://schemas.microsoft.com/office/drawing/2014/main" id="{1E03F77E-770F-47C9-9763-06668C0BABE7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>
          <a:xfrm>
            <a:off x="841248" y="2276857"/>
            <a:ext cx="5015484" cy="3900106"/>
          </a:xfrm>
          <a:prstGeom prst="rect">
            <a:avLst/>
          </a:prstGeom>
        </p:spPr>
      </p:pic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BEF0F5-C147-484F-81D0-12824115DCE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35270" y="2276857"/>
            <a:ext cx="5015484" cy="390010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200" b="1" dirty="0"/>
              <a:t>In-Agency Field Visits each Semester with Student and Field Instructor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b="1" dirty="0"/>
              <a:t>Teaches Integrative Field Seminars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b="1" dirty="0"/>
              <a:t>First Contact for Internship Problems</a:t>
            </a:r>
          </a:p>
          <a:p>
            <a:pPr indent="-228600">
              <a:buFont typeface="Arial" panose="020B0604020202020204" pitchFamily="34" charset="0"/>
              <a:buChar char="•"/>
            </a:pPr>
            <a:endParaRPr lang="en-US" sz="2200" b="1" dirty="0"/>
          </a:p>
        </p:txBody>
      </p:sp>
    </p:spTree>
    <p:extLst>
      <p:ext uri="{BB962C8B-B14F-4D97-AF65-F5344CB8AC3E}">
        <p14:creationId xmlns:p14="http://schemas.microsoft.com/office/powerpoint/2010/main" val="30904276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>
            <a:extLst>
              <a:ext uri="{FF2B5EF4-FFF2-40B4-BE49-F238E27FC236}">
                <a16:creationId xmlns:a16="http://schemas.microsoft.com/office/drawing/2014/main" id="{EBF87945-A001-489F-9D9B-7D9435F0B9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2000" cy="191109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F67C4B8-32C8-46E0-95B9-A058032047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760"/>
            <a:ext cx="10515600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400" b="1">
                <a:solidFill>
                  <a:schemeClr val="bg1"/>
                </a:solidFill>
              </a:rPr>
              <a:t>Administrative Manager:</a:t>
            </a:r>
            <a:br>
              <a:rPr lang="en-US" sz="4400" b="1">
                <a:solidFill>
                  <a:schemeClr val="bg1"/>
                </a:solidFill>
              </a:rPr>
            </a:br>
            <a:r>
              <a:rPr lang="en-US" sz="4400" b="1">
                <a:solidFill>
                  <a:schemeClr val="bg1"/>
                </a:solidFill>
              </a:rPr>
              <a:t>Charlene Clark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6FB8911-A4C5-4FBD-A6BC-5C69D56CE3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41248" y="2276857"/>
            <a:ext cx="5015484" cy="390010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en-US" sz="2200" b="1" dirty="0"/>
              <a:t>Administers the AmeriCorps Program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b="1" dirty="0"/>
              <a:t>Organizes Us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b="1" dirty="0"/>
              <a:t>Makes Us Look Good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en-US" sz="2200" b="1" dirty="0"/>
              <a:t>Carefully read, with attention to detail, EACH &amp; EVERY email she sends you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8CA70FD-FD1A-442D-9E85-7A07235424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"/>
          <a:stretch/>
        </p:blipFill>
        <p:spPr>
          <a:xfrm>
            <a:off x="6335270" y="2276857"/>
            <a:ext cx="5015484" cy="390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8620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B485D-CA0D-4258-894B-C6BEE2A41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-155306"/>
            <a:ext cx="10515600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Arial Black" panose="020B0A04020102020204" pitchFamily="34" charset="0"/>
              </a:rPr>
              <a:t>BYU School of Social Work Field Manual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0E137C-F6D8-4BFE-83C2-8392E3681A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1620"/>
            <a:ext cx="10515600" cy="5726380"/>
          </a:xfrm>
        </p:spPr>
        <p:txBody>
          <a:bodyPr/>
          <a:lstStyle/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 algn="ctr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2400" dirty="0"/>
              <a:t>You are responsible for </a:t>
            </a:r>
            <a:r>
              <a:rPr lang="en-US" sz="2400" b="1" dirty="0"/>
              <a:t>ALL</a:t>
            </a:r>
            <a:r>
              <a:rPr lang="en-US" sz="2400" dirty="0"/>
              <a:t> of the information found in the MSW Field Manual</a:t>
            </a:r>
            <a:r>
              <a:rPr lang="en-US" dirty="0"/>
              <a:t>.</a:t>
            </a:r>
          </a:p>
          <a:p>
            <a:pPr marL="0" indent="0" algn="ctr">
              <a:buNone/>
            </a:pPr>
            <a:r>
              <a:rPr lang="en-US" dirty="0"/>
              <a:t>      </a:t>
            </a:r>
            <a:r>
              <a:rPr lang="en-US" dirty="0">
                <a:hlinkClick r:id="rId2"/>
              </a:rPr>
              <a:t>https://socialwork.byu.edu/field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E66BA5C-E451-431B-BE97-3031D97F101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6454" y="1003930"/>
            <a:ext cx="6939080" cy="461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076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1185F-39CE-4133-AF1E-ACAF473688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632" y="156329"/>
            <a:ext cx="10970342" cy="2086999"/>
          </a:xfrm>
        </p:spPr>
        <p:txBody>
          <a:bodyPr>
            <a:normAutofit/>
          </a:bodyPr>
          <a:lstStyle/>
          <a:p>
            <a:pPr algn="ctr"/>
            <a:r>
              <a:rPr lang="en-US" sz="5300" b="1" dirty="0">
                <a:solidFill>
                  <a:schemeClr val="accent1">
                    <a:lumMod val="50000"/>
                  </a:schemeClr>
                </a:solidFill>
                <a:highlight>
                  <a:srgbClr val="FFFF00"/>
                </a:highlight>
                <a:latin typeface="+mn-lt"/>
              </a:rPr>
              <a:t>Mandatory</a:t>
            </a:r>
            <a:r>
              <a:rPr lang="en-US" sz="5300" b="1" dirty="0">
                <a:solidFill>
                  <a:schemeClr val="accent1">
                    <a:lumMod val="50000"/>
                  </a:schemeClr>
                </a:solidFill>
                <a:highlight>
                  <a:srgbClr val="FFFF00"/>
                </a:highlight>
              </a:rPr>
              <a:t> Field Orientations</a:t>
            </a:r>
            <a:r>
              <a:rPr lang="en-US" sz="5300" b="1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</a:rPr>
              <a:t>:</a:t>
            </a:r>
            <a:r>
              <a:rPr lang="en-US" sz="1200" b="1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</a:rPr>
              <a:t> </a:t>
            </a:r>
            <a:br>
              <a:rPr lang="en-US" sz="1200" b="1" dirty="0">
                <a:solidFill>
                  <a:schemeClr val="accent1">
                    <a:lumMod val="75000"/>
                  </a:schemeClr>
                </a:solidFill>
                <a:highlight>
                  <a:srgbClr val="FFFF00"/>
                </a:highlight>
              </a:rPr>
            </a:br>
            <a:endParaRPr lang="en-US" sz="4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F628D2-EDB8-4BD8-80FD-96BDF188B5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01444" y="1563572"/>
            <a:ext cx="5181600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Online Video &amp; Live Q&amp;A Session</a:t>
            </a:r>
          </a:p>
          <a:p>
            <a:pPr lvl="1"/>
            <a:r>
              <a:rPr lang="en-US" dirty="0"/>
              <a:t>BYU Field Team</a:t>
            </a:r>
          </a:p>
          <a:p>
            <a:pPr lvl="1"/>
            <a:r>
              <a:rPr lang="en-US" dirty="0"/>
              <a:t>Basic Field Requirements</a:t>
            </a:r>
          </a:p>
          <a:p>
            <a:pPr lvl="1"/>
            <a:r>
              <a:rPr lang="en-US" dirty="0"/>
              <a:t>Internship Contacts that Need to be Made Prior to the start of the Semester.</a:t>
            </a:r>
          </a:p>
          <a:p>
            <a:pPr lvl="1"/>
            <a:r>
              <a:rPr lang="en-US" dirty="0"/>
              <a:t>Field Courses</a:t>
            </a:r>
          </a:p>
          <a:p>
            <a:pPr lvl="1"/>
            <a:r>
              <a:rPr lang="en-US" dirty="0"/>
              <a:t>Scheduling</a:t>
            </a:r>
          </a:p>
          <a:p>
            <a:pPr lvl="1"/>
            <a:r>
              <a:rPr lang="en-US" dirty="0"/>
              <a:t>Registration Tasks</a:t>
            </a:r>
          </a:p>
          <a:p>
            <a:pPr lvl="1"/>
            <a:r>
              <a:rPr lang="en-US" dirty="0"/>
              <a:t>AmeriCorps Orientation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82C3414-AADE-4477-A09B-38C774C10E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34664" y="1563572"/>
            <a:ext cx="5498690" cy="435133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1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</a:rPr>
              <a:t>st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Day of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Sp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/Sum Semester</a:t>
            </a:r>
          </a:p>
          <a:p>
            <a:pPr lvl="1"/>
            <a:r>
              <a:rPr lang="en-US" dirty="0"/>
              <a:t>Field Roles and Systems</a:t>
            </a:r>
          </a:p>
          <a:p>
            <a:pPr lvl="1"/>
            <a:r>
              <a:rPr lang="en-US" dirty="0"/>
              <a:t>Syllabus Review</a:t>
            </a:r>
          </a:p>
          <a:p>
            <a:pPr lvl="1"/>
            <a:r>
              <a:rPr lang="en-US" dirty="0"/>
              <a:t>Field Paperwork Review</a:t>
            </a:r>
          </a:p>
          <a:p>
            <a:pPr lvl="1"/>
            <a:r>
              <a:rPr lang="en-US" dirty="0"/>
              <a:t>Safety Training</a:t>
            </a:r>
          </a:p>
          <a:p>
            <a:pPr lvl="1"/>
            <a:r>
              <a:rPr lang="en-US" dirty="0"/>
              <a:t>Internship Orientation</a:t>
            </a:r>
          </a:p>
          <a:p>
            <a:pPr lvl="1"/>
            <a:r>
              <a:rPr lang="en-US" dirty="0"/>
              <a:t>Introduction to Self-Care Curriculum</a:t>
            </a:r>
          </a:p>
          <a:p>
            <a:pPr lvl="1"/>
            <a:r>
              <a:rPr lang="en-US" dirty="0"/>
              <a:t>Normal Field Flow &amp; Learning Curve</a:t>
            </a:r>
          </a:p>
          <a:p>
            <a:pPr lvl="1"/>
            <a:r>
              <a:rPr lang="en-US" dirty="0"/>
              <a:t>Use of Supervision</a:t>
            </a:r>
          </a:p>
          <a:p>
            <a:pPr lvl="1"/>
            <a:r>
              <a:rPr lang="en-US" dirty="0"/>
              <a:t>Professionalism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7B54DCB-2AB2-4B03-8A78-E3A1BEEFEFDA}"/>
              </a:ext>
            </a:extLst>
          </p:cNvPr>
          <p:cNvSpPr txBox="1"/>
          <p:nvPr/>
        </p:nvSpPr>
        <p:spPr>
          <a:xfrm>
            <a:off x="148442" y="5937353"/>
            <a:ext cx="118951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At least once each semester you will have a Large Group Integrative Field Seminar; usually the first week of each semester. </a:t>
            </a:r>
          </a:p>
          <a:p>
            <a:pPr algn="ctr"/>
            <a:r>
              <a:rPr lang="en-US" b="1" dirty="0">
                <a:solidFill>
                  <a:schemeClr val="accent1">
                    <a:lumMod val="75000"/>
                  </a:schemeClr>
                </a:solidFill>
              </a:rPr>
              <a:t>Please check your Syllabi for date, time, and place of these Seminars and make sure you are in attendance!</a:t>
            </a:r>
          </a:p>
        </p:txBody>
      </p:sp>
    </p:spTree>
    <p:extLst>
      <p:ext uri="{BB962C8B-B14F-4D97-AF65-F5344CB8AC3E}">
        <p14:creationId xmlns:p14="http://schemas.microsoft.com/office/powerpoint/2010/main" val="23140396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65EB71D-EA7C-4B58-B859-071E1D531A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FFFF"/>
                </a:solidFill>
                <a:highlight>
                  <a:srgbClr val="00FF00"/>
                </a:highlight>
                <a:latin typeface="+mn-lt"/>
              </a:rPr>
              <a:t>Scheduling</a:t>
            </a:r>
          </a:p>
        </p:txBody>
      </p:sp>
      <p:graphicFrame>
        <p:nvGraphicFramePr>
          <p:cNvPr id="13" name="Content Placeholder 2">
            <a:extLst>
              <a:ext uri="{FF2B5EF4-FFF2-40B4-BE49-F238E27FC236}">
                <a16:creationId xmlns:a16="http://schemas.microsoft.com/office/drawing/2014/main" id="{F7B0B3C0-647B-4B8D-B63B-64E4044C8C0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8073896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24930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1446</TotalTime>
  <Words>2036</Words>
  <Application>Microsoft Office PowerPoint</Application>
  <PresentationFormat>Widescreen</PresentationFormat>
  <Paragraphs>228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2" baseType="lpstr">
      <vt:lpstr>Adobe Gothic Std B</vt:lpstr>
      <vt:lpstr>Arial</vt:lpstr>
      <vt:lpstr>Arial Black</vt:lpstr>
      <vt:lpstr>Calibri</vt:lpstr>
      <vt:lpstr>Calibri Light</vt:lpstr>
      <vt:lpstr>Office Theme</vt:lpstr>
      <vt:lpstr>Welcome to: Pre-Field Orientation</vt:lpstr>
      <vt:lpstr>Pre-Field Orientation Live Question &amp; Answer Session:</vt:lpstr>
      <vt:lpstr>Introduction to your  Field Education</vt:lpstr>
      <vt:lpstr>FIELD DIRECTOR: Wendy W. Sheffield, LCSW</vt:lpstr>
      <vt:lpstr>Field Liaison: Ruth Aguirre, LCSW</vt:lpstr>
      <vt:lpstr>Administrative Manager: Charlene Clark</vt:lpstr>
      <vt:lpstr>BYU School of Social Work Field Manual</vt:lpstr>
      <vt:lpstr>Mandatory Field Orientations:  </vt:lpstr>
      <vt:lpstr>Scheduling</vt:lpstr>
      <vt:lpstr>Internship Courses - Registration </vt:lpstr>
      <vt:lpstr>Integrative Field Seminar (IFS)  (Soc W 614R/615R) Sections</vt:lpstr>
      <vt:lpstr>IRAMS</vt:lpstr>
      <vt:lpstr>MSW Field Internship Contact Form</vt:lpstr>
      <vt:lpstr>How Do I Contact My Agency?</vt:lpstr>
      <vt:lpstr>Agency Contacting Video</vt:lpstr>
      <vt:lpstr>Funding Opportunities </vt:lpstr>
      <vt:lpstr>Examples</vt:lpstr>
      <vt:lpstr>Examples of applications that did not get funded</vt:lpstr>
      <vt:lpstr>PowerPoint Presentation</vt:lpstr>
      <vt:lpstr>PowerPoint Presentation</vt:lpstr>
      <vt:lpstr>Good Example</vt:lpstr>
      <vt:lpstr>AmeriCorps</vt:lpstr>
      <vt:lpstr>AmeriCorps To Do</vt:lpstr>
      <vt:lpstr>Internship To Do</vt:lpstr>
      <vt:lpstr> Large Group Field Orientation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to: Pre-Field Orientation</dc:title>
  <dc:creator>Wendy Sheffield</dc:creator>
  <cp:lastModifiedBy>Wendy Sheffield</cp:lastModifiedBy>
  <cp:revision>175</cp:revision>
  <cp:lastPrinted>2020-02-04T21:49:17Z</cp:lastPrinted>
  <dcterms:created xsi:type="dcterms:W3CDTF">2020-01-22T19:24:35Z</dcterms:created>
  <dcterms:modified xsi:type="dcterms:W3CDTF">2021-02-08T22:18:42Z</dcterms:modified>
</cp:coreProperties>
</file>