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18"/>
  </p:notesMasterIdLst>
  <p:handoutMasterIdLst>
    <p:handoutMasterId r:id="rId119"/>
  </p:handoutMasterIdLst>
  <p:sldIdLst>
    <p:sldId id="256" r:id="rId5"/>
    <p:sldId id="405" r:id="rId6"/>
    <p:sldId id="407" r:id="rId7"/>
    <p:sldId id="269" r:id="rId8"/>
    <p:sldId id="322" r:id="rId9"/>
    <p:sldId id="416" r:id="rId10"/>
    <p:sldId id="323" r:id="rId11"/>
    <p:sldId id="325" r:id="rId12"/>
    <p:sldId id="272" r:id="rId13"/>
    <p:sldId id="326" r:id="rId14"/>
    <p:sldId id="331" r:id="rId15"/>
    <p:sldId id="398" r:id="rId16"/>
    <p:sldId id="413" r:id="rId17"/>
    <p:sldId id="404" r:id="rId18"/>
    <p:sldId id="273" r:id="rId19"/>
    <p:sldId id="381" r:id="rId20"/>
    <p:sldId id="270" r:id="rId21"/>
    <p:sldId id="382" r:id="rId22"/>
    <p:sldId id="324" r:id="rId23"/>
    <p:sldId id="275" r:id="rId24"/>
    <p:sldId id="333" r:id="rId25"/>
    <p:sldId id="384" r:id="rId26"/>
    <p:sldId id="395" r:id="rId27"/>
    <p:sldId id="409" r:id="rId28"/>
    <p:sldId id="383" r:id="rId29"/>
    <p:sldId id="327" r:id="rId30"/>
    <p:sldId id="328" r:id="rId31"/>
    <p:sldId id="329" r:id="rId32"/>
    <p:sldId id="354" r:id="rId33"/>
    <p:sldId id="355" r:id="rId34"/>
    <p:sldId id="408" r:id="rId35"/>
    <p:sldId id="410" r:id="rId36"/>
    <p:sldId id="330" r:id="rId37"/>
    <p:sldId id="369" r:id="rId38"/>
    <p:sldId id="385" r:id="rId39"/>
    <p:sldId id="414" r:id="rId40"/>
    <p:sldId id="400" r:id="rId41"/>
    <p:sldId id="401" r:id="rId42"/>
    <p:sldId id="402" r:id="rId43"/>
    <p:sldId id="411" r:id="rId44"/>
    <p:sldId id="371" r:id="rId45"/>
    <p:sldId id="373" r:id="rId46"/>
    <p:sldId id="374" r:id="rId47"/>
    <p:sldId id="412" r:id="rId48"/>
    <p:sldId id="277" r:id="rId49"/>
    <p:sldId id="278" r:id="rId50"/>
    <p:sldId id="279" r:id="rId51"/>
    <p:sldId id="280" r:id="rId52"/>
    <p:sldId id="282" r:id="rId53"/>
    <p:sldId id="367" r:id="rId54"/>
    <p:sldId id="283" r:id="rId55"/>
    <p:sldId id="396" r:id="rId56"/>
    <p:sldId id="418" r:id="rId57"/>
    <p:sldId id="284" r:id="rId58"/>
    <p:sldId id="286" r:id="rId59"/>
    <p:sldId id="288" r:id="rId60"/>
    <p:sldId id="291" r:id="rId61"/>
    <p:sldId id="292" r:id="rId62"/>
    <p:sldId id="380" r:id="rId63"/>
    <p:sldId id="293" r:id="rId64"/>
    <p:sldId id="389" r:id="rId65"/>
    <p:sldId id="301" r:id="rId66"/>
    <p:sldId id="299" r:id="rId67"/>
    <p:sldId id="302" r:id="rId68"/>
    <p:sldId id="303" r:id="rId69"/>
    <p:sldId id="304" r:id="rId70"/>
    <p:sldId id="415" r:id="rId71"/>
    <p:sldId id="300" r:id="rId72"/>
    <p:sldId id="295" r:id="rId73"/>
    <p:sldId id="296" r:id="rId74"/>
    <p:sldId id="315" r:id="rId75"/>
    <p:sldId id="306" r:id="rId76"/>
    <p:sldId id="307" r:id="rId77"/>
    <p:sldId id="391" r:id="rId78"/>
    <p:sldId id="392" r:id="rId79"/>
    <p:sldId id="393" r:id="rId80"/>
    <p:sldId id="394" r:id="rId81"/>
    <p:sldId id="309" r:id="rId82"/>
    <p:sldId id="335" r:id="rId83"/>
    <p:sldId id="336" r:id="rId84"/>
    <p:sldId id="337" r:id="rId85"/>
    <p:sldId id="338" r:id="rId86"/>
    <p:sldId id="339" r:id="rId87"/>
    <p:sldId id="340" r:id="rId88"/>
    <p:sldId id="341" r:id="rId89"/>
    <p:sldId id="353" r:id="rId90"/>
    <p:sldId id="343" r:id="rId91"/>
    <p:sldId id="344" r:id="rId92"/>
    <p:sldId id="345" r:id="rId93"/>
    <p:sldId id="352" r:id="rId94"/>
    <p:sldId id="347" r:id="rId95"/>
    <p:sldId id="348" r:id="rId96"/>
    <p:sldId id="349" r:id="rId97"/>
    <p:sldId id="350" r:id="rId98"/>
    <p:sldId id="351" r:id="rId99"/>
    <p:sldId id="388" r:id="rId100"/>
    <p:sldId id="320" r:id="rId101"/>
    <p:sldId id="321" r:id="rId102"/>
    <p:sldId id="403" r:id="rId103"/>
    <p:sldId id="356" r:id="rId104"/>
    <p:sldId id="358" r:id="rId105"/>
    <p:sldId id="372" r:id="rId106"/>
    <p:sldId id="360" r:id="rId107"/>
    <p:sldId id="379" r:id="rId108"/>
    <p:sldId id="361" r:id="rId109"/>
    <p:sldId id="362" r:id="rId110"/>
    <p:sldId id="363" r:id="rId111"/>
    <p:sldId id="365" r:id="rId112"/>
    <p:sldId id="375" r:id="rId113"/>
    <p:sldId id="376" r:id="rId114"/>
    <p:sldId id="377" r:id="rId115"/>
    <p:sldId id="378" r:id="rId116"/>
    <p:sldId id="364" r:id="rId1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7" orient="horz" pos="2500" userDrawn="1">
          <p15:clr>
            <a:srgbClr val="A4A3A4"/>
          </p15:clr>
        </p15:guide>
        <p15:guide id="8" pos="495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1E4"/>
    <a:srgbClr val="B8D3E8"/>
    <a:srgbClr val="197DCE"/>
    <a:srgbClr val="BC7FBB"/>
    <a:srgbClr val="7FC6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84E427A-3D55-4303-BF80-6455036E1DE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4" autoAdjust="0"/>
    <p:restoredTop sz="94291" autoAdjust="0"/>
  </p:normalViewPr>
  <p:slideViewPr>
    <p:cSldViewPr snapToGrid="0" showGuides="1">
      <p:cViewPr varScale="1">
        <p:scale>
          <a:sx n="87" d="100"/>
          <a:sy n="87" d="100"/>
        </p:scale>
        <p:origin x="90" y="960"/>
      </p:cViewPr>
      <p:guideLst>
        <p:guide pos="3840"/>
        <p:guide orient="horz" pos="2500"/>
        <p:guide pos="4951"/>
      </p:guideLst>
    </p:cSldViewPr>
  </p:slideViewPr>
  <p:notesTextViewPr>
    <p:cViewPr>
      <p:scale>
        <a:sx n="1" d="1"/>
        <a:sy n="1" d="1"/>
      </p:scale>
      <p:origin x="0" y="0"/>
    </p:cViewPr>
  </p:notesTextViewPr>
  <p:notesViewPr>
    <p:cSldViewPr snapToGrid="0">
      <p:cViewPr varScale="1">
        <p:scale>
          <a:sx n="58" d="100"/>
          <a:sy n="58" d="100"/>
        </p:scale>
        <p:origin x="2965" y="4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Personal Value</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Sheet1!$A$2:$A$6</c:f>
              <c:numCache>
                <c:formatCode>General</c:formatCode>
                <c:ptCount val="5"/>
                <c:pt idx="0">
                  <c:v>1</c:v>
                </c:pt>
                <c:pt idx="1">
                  <c:v>2</c:v>
                </c:pt>
                <c:pt idx="2">
                  <c:v>3</c:v>
                </c:pt>
                <c:pt idx="3">
                  <c:v>4</c:v>
                </c:pt>
                <c:pt idx="4">
                  <c:v>5</c:v>
                </c:pt>
              </c:numCache>
            </c:numRef>
          </c:cat>
          <c:val>
            <c:numRef>
              <c:f>Sheet1!$B$2:$B$6</c:f>
              <c:numCache>
                <c:formatCode>General</c:formatCode>
                <c:ptCount val="5"/>
                <c:pt idx="0">
                  <c:v>0</c:v>
                </c:pt>
                <c:pt idx="1">
                  <c:v>0</c:v>
                </c:pt>
                <c:pt idx="2">
                  <c:v>5</c:v>
                </c:pt>
                <c:pt idx="3">
                  <c:v>30</c:v>
                </c:pt>
                <c:pt idx="4">
                  <c:v>65</c:v>
                </c:pt>
              </c:numCache>
            </c:numRef>
          </c:val>
          <c:extLst>
            <c:ext xmlns:c16="http://schemas.microsoft.com/office/drawing/2014/chart" uri="{C3380CC4-5D6E-409C-BE32-E72D297353CC}">
              <c16:uniqueId val="{00000000-8E38-4E93-BBF2-D0AFFC3BA2CE}"/>
            </c:ext>
          </c:extLst>
        </c:ser>
        <c:dLbls>
          <c:dLblPos val="inEnd"/>
          <c:showLegendKey val="0"/>
          <c:showVal val="1"/>
          <c:showCatName val="0"/>
          <c:showSerName val="0"/>
          <c:showPercent val="0"/>
          <c:showBubbleSize val="0"/>
        </c:dLbls>
        <c:gapWidth val="100"/>
        <c:overlap val="-24"/>
        <c:axId val="1909030432"/>
        <c:axId val="180904624"/>
      </c:barChart>
      <c:catAx>
        <c:axId val="190903043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80904624"/>
        <c:crosses val="autoZero"/>
        <c:auto val="1"/>
        <c:lblAlgn val="ctr"/>
        <c:lblOffset val="100"/>
        <c:noMultiLvlLbl val="0"/>
      </c:catAx>
      <c:valAx>
        <c:axId val="18090462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9090304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Professional Value</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cat>
            <c:numRef>
              <c:f>Sheet1!$A$2:$A$6</c:f>
              <c:numCache>
                <c:formatCode>General</c:formatCode>
                <c:ptCount val="5"/>
                <c:pt idx="0">
                  <c:v>1</c:v>
                </c:pt>
                <c:pt idx="1">
                  <c:v>2</c:v>
                </c:pt>
                <c:pt idx="2">
                  <c:v>3</c:v>
                </c:pt>
                <c:pt idx="3">
                  <c:v>4</c:v>
                </c:pt>
                <c:pt idx="4">
                  <c:v>5</c:v>
                </c:pt>
              </c:numCache>
            </c:numRef>
          </c:cat>
          <c:val>
            <c:numRef>
              <c:f>Sheet1!$B$2:$B$6</c:f>
              <c:numCache>
                <c:formatCode>General</c:formatCode>
                <c:ptCount val="5"/>
                <c:pt idx="0">
                  <c:v>0</c:v>
                </c:pt>
                <c:pt idx="1">
                  <c:v>0</c:v>
                </c:pt>
                <c:pt idx="2">
                  <c:v>10</c:v>
                </c:pt>
                <c:pt idx="3">
                  <c:v>25</c:v>
                </c:pt>
                <c:pt idx="4">
                  <c:v>65</c:v>
                </c:pt>
              </c:numCache>
            </c:numRef>
          </c:val>
          <c:extLst>
            <c:ext xmlns:c16="http://schemas.microsoft.com/office/drawing/2014/chart" uri="{C3380CC4-5D6E-409C-BE32-E72D297353CC}">
              <c16:uniqueId val="{00000000-3B2C-49EB-99DA-4197D0D1986E}"/>
            </c:ext>
          </c:extLst>
        </c:ser>
        <c:dLbls>
          <c:showLegendKey val="0"/>
          <c:showVal val="0"/>
          <c:showCatName val="0"/>
          <c:showSerName val="0"/>
          <c:showPercent val="0"/>
          <c:showBubbleSize val="0"/>
        </c:dLbls>
        <c:gapWidth val="100"/>
        <c:overlap val="-24"/>
        <c:axId val="5127072"/>
        <c:axId val="882335104"/>
      </c:barChart>
      <c:catAx>
        <c:axId val="512707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882335104"/>
        <c:crosses val="autoZero"/>
        <c:auto val="1"/>
        <c:lblAlgn val="ctr"/>
        <c:lblOffset val="100"/>
        <c:noMultiLvlLbl val="0"/>
      </c:catAx>
      <c:valAx>
        <c:axId val="88233510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1270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dirty="0"/>
              <a:t>Importance</a:t>
            </a:r>
            <a:r>
              <a:rPr lang="en-US" baseline="0" dirty="0"/>
              <a:t> </a:t>
            </a:r>
            <a:r>
              <a:rPr lang="en-US" dirty="0"/>
              <a:t>to MSW Education</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Value to MSW Ed</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cat>
            <c:numRef>
              <c:f>Sheet1!$A$2:$A$6</c:f>
              <c:numCache>
                <c:formatCode>General</c:formatCode>
                <c:ptCount val="5"/>
                <c:pt idx="0">
                  <c:v>1</c:v>
                </c:pt>
                <c:pt idx="1">
                  <c:v>2</c:v>
                </c:pt>
                <c:pt idx="2">
                  <c:v>3</c:v>
                </c:pt>
                <c:pt idx="3">
                  <c:v>4</c:v>
                </c:pt>
                <c:pt idx="4">
                  <c:v>5</c:v>
                </c:pt>
              </c:numCache>
            </c:numRef>
          </c:cat>
          <c:val>
            <c:numRef>
              <c:f>Sheet1!$B$2:$B$6</c:f>
              <c:numCache>
                <c:formatCode>General</c:formatCode>
                <c:ptCount val="5"/>
                <c:pt idx="0">
                  <c:v>0</c:v>
                </c:pt>
                <c:pt idx="1">
                  <c:v>0</c:v>
                </c:pt>
                <c:pt idx="2">
                  <c:v>0</c:v>
                </c:pt>
                <c:pt idx="3">
                  <c:v>15</c:v>
                </c:pt>
                <c:pt idx="4">
                  <c:v>85</c:v>
                </c:pt>
              </c:numCache>
            </c:numRef>
          </c:val>
          <c:extLst>
            <c:ext xmlns:c16="http://schemas.microsoft.com/office/drawing/2014/chart" uri="{C3380CC4-5D6E-409C-BE32-E72D297353CC}">
              <c16:uniqueId val="{00000000-842A-4B6F-BF4F-667C86B45BB1}"/>
            </c:ext>
          </c:extLst>
        </c:ser>
        <c:dLbls>
          <c:showLegendKey val="0"/>
          <c:showVal val="0"/>
          <c:showCatName val="0"/>
          <c:showSerName val="0"/>
          <c:showPercent val="0"/>
          <c:showBubbleSize val="0"/>
        </c:dLbls>
        <c:gapWidth val="100"/>
        <c:overlap val="-24"/>
        <c:axId val="879483408"/>
        <c:axId val="888761040"/>
      </c:barChart>
      <c:catAx>
        <c:axId val="87948340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888761040"/>
        <c:crosses val="autoZero"/>
        <c:auto val="1"/>
        <c:lblAlgn val="ctr"/>
        <c:lblOffset val="100"/>
        <c:noMultiLvlLbl val="0"/>
      </c:catAx>
      <c:valAx>
        <c:axId val="88876104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879483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Include Self-Care in MSW Curriculum?</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cat>
            <c:strRef>
              <c:f>Sheet1!$A$2:$A$3</c:f>
              <c:strCache>
                <c:ptCount val="2"/>
                <c:pt idx="0">
                  <c:v>No</c:v>
                </c:pt>
                <c:pt idx="1">
                  <c:v>Yes</c:v>
                </c:pt>
              </c:strCache>
            </c:strRef>
          </c:cat>
          <c:val>
            <c:numRef>
              <c:f>Sheet1!$B$2:$B$3</c:f>
              <c:numCache>
                <c:formatCode>General</c:formatCode>
                <c:ptCount val="2"/>
                <c:pt idx="0">
                  <c:v>0</c:v>
                </c:pt>
                <c:pt idx="1">
                  <c:v>200</c:v>
                </c:pt>
              </c:numCache>
            </c:numRef>
          </c:val>
          <c:extLst>
            <c:ext xmlns:c16="http://schemas.microsoft.com/office/drawing/2014/chart" uri="{C3380CC4-5D6E-409C-BE32-E72D297353CC}">
              <c16:uniqueId val="{00000000-2936-42FC-BC34-9E3BDF8C2CFC}"/>
            </c:ext>
          </c:extLst>
        </c:ser>
        <c:dLbls>
          <c:showLegendKey val="0"/>
          <c:showVal val="0"/>
          <c:showCatName val="0"/>
          <c:showSerName val="0"/>
          <c:showPercent val="0"/>
          <c:showBubbleSize val="0"/>
        </c:dLbls>
        <c:gapWidth val="100"/>
        <c:overlap val="-24"/>
        <c:axId val="926934432"/>
        <c:axId val="888756464"/>
      </c:barChart>
      <c:catAx>
        <c:axId val="92693443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888756464"/>
        <c:crosses val="autoZero"/>
        <c:auto val="1"/>
        <c:lblAlgn val="ctr"/>
        <c:lblOffset val="100"/>
        <c:noMultiLvlLbl val="0"/>
      </c:catAx>
      <c:valAx>
        <c:axId val="88875646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9269344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pieChart>
        <c:varyColors val="1"/>
        <c:ser>
          <c:idx val="0"/>
          <c:order val="0"/>
          <c:tx>
            <c:strRef>
              <c:f>Sheet1!$B$1</c:f>
              <c:strCache>
                <c:ptCount val="1"/>
                <c:pt idx="0">
                  <c:v>Responsibilities</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1-FDB1-401D-9A49-8E5FCCD2159F}"/>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3-FDB1-401D-9A49-8E5FCCD2159F}"/>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5-FDB1-401D-9A49-8E5FCCD2159F}"/>
              </c:ext>
            </c:extLst>
          </c:dPt>
          <c:cat>
            <c:strRef>
              <c:f>Sheet1!$A$2:$A$4</c:f>
              <c:strCache>
                <c:ptCount val="3"/>
                <c:pt idx="0">
                  <c:v>Field Instruction</c:v>
                </c:pt>
                <c:pt idx="1">
                  <c:v>Own Caseload</c:v>
                </c:pt>
                <c:pt idx="2">
                  <c:v>Administrative Duties</c:v>
                </c:pt>
              </c:strCache>
            </c:strRef>
          </c:cat>
          <c:val>
            <c:numRef>
              <c:f>Sheet1!$B$2:$B$4</c:f>
              <c:numCache>
                <c:formatCode>General</c:formatCode>
                <c:ptCount val="3"/>
                <c:pt idx="0">
                  <c:v>4</c:v>
                </c:pt>
                <c:pt idx="1">
                  <c:v>25</c:v>
                </c:pt>
                <c:pt idx="2">
                  <c:v>70</c:v>
                </c:pt>
              </c:numCache>
            </c:numRef>
          </c:val>
          <c:extLst>
            <c:ext xmlns:c16="http://schemas.microsoft.com/office/drawing/2014/chart" uri="{C3380CC4-5D6E-409C-BE32-E72D297353CC}">
              <c16:uniqueId val="{00000000-5F77-4537-9894-D556705102B9}"/>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8B8B31-1CFE-4A78-A796-40061C1B298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1F5D168-A009-4B34-B08F-277E0D6ABD9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D47A4C-1800-412B-9042-C93F1924AECC}" type="datetimeFigureOut">
              <a:rPr lang="en-US" smtClean="0"/>
              <a:t>4/13/2021</a:t>
            </a:fld>
            <a:endParaRPr lang="en-US" dirty="0"/>
          </a:p>
        </p:txBody>
      </p:sp>
      <p:sp>
        <p:nvSpPr>
          <p:cNvPr id="4" name="Footer Placeholder 3">
            <a:extLst>
              <a:ext uri="{FF2B5EF4-FFF2-40B4-BE49-F238E27FC236}">
                <a16:creationId xmlns:a16="http://schemas.microsoft.com/office/drawing/2014/main" id="{810C826E-30C5-4DD2-97CD-F700F8EBBF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A1BE32A-EDDE-428D-8FA7-84F681D97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81FD62-43B6-432F-96E1-BCDE3916E10C}" type="slidenum">
              <a:rPr lang="en-US" smtClean="0"/>
              <a:t>‹#›</a:t>
            </a:fld>
            <a:endParaRPr lang="en-US" dirty="0"/>
          </a:p>
        </p:txBody>
      </p:sp>
    </p:spTree>
    <p:extLst>
      <p:ext uri="{BB962C8B-B14F-4D97-AF65-F5344CB8AC3E}">
        <p14:creationId xmlns:p14="http://schemas.microsoft.com/office/powerpoint/2010/main" val="1499383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0EB3D-2307-4317-8A1D-B47FA45245F0}" type="datetimeFigureOut">
              <a:rPr lang="en-US" noProof="0" smtClean="0"/>
              <a:t>4/13/2021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D78A92-0141-4330-8F3E-FAADFAC23844}" type="slidenum">
              <a:rPr lang="en-US" noProof="0" smtClean="0"/>
              <a:t>‹#›</a:t>
            </a:fld>
            <a:endParaRPr lang="en-US" noProof="0" dirty="0"/>
          </a:p>
        </p:txBody>
      </p:sp>
    </p:spTree>
    <p:extLst>
      <p:ext uri="{BB962C8B-B14F-4D97-AF65-F5344CB8AC3E}">
        <p14:creationId xmlns:p14="http://schemas.microsoft.com/office/powerpoint/2010/main" val="1748887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Date">
    <p:spTree>
      <p:nvGrpSpPr>
        <p:cNvPr id="1" name=""/>
        <p:cNvGrpSpPr/>
        <p:nvPr/>
      </p:nvGrpSpPr>
      <p:grpSpPr>
        <a:xfrm>
          <a:off x="0" y="0"/>
          <a:ext cx="0" cy="0"/>
          <a:chOff x="0" y="0"/>
          <a:chExt cx="0" cy="0"/>
        </a:xfrm>
      </p:grpSpPr>
      <p:sp>
        <p:nvSpPr>
          <p:cNvPr id="3" name="Rectangle 2" descr="View of a mountain range">
            <a:extLst>
              <a:ext uri="{FF2B5EF4-FFF2-40B4-BE49-F238E27FC236}">
                <a16:creationId xmlns:a16="http://schemas.microsoft.com/office/drawing/2014/main" id="{1DAC5403-E1D0-4032-A9FE-410B2982643C}"/>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12" name="Rectangle 11">
            <a:extLst>
              <a:ext uri="{FF2B5EF4-FFF2-40B4-BE49-F238E27FC236}">
                <a16:creationId xmlns:a16="http://schemas.microsoft.com/office/drawing/2014/main" id="{D846C517-01CF-4924-81A5-DAD4CE0BFA6C}"/>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70000"/>
                </a:schemeClr>
              </a:gs>
              <a:gs pos="100000">
                <a:schemeClr val="accent3">
                  <a:alpha val="70000"/>
                </a:schemeClr>
              </a:gs>
            </a:gsLst>
            <a:lin ang="0" scaled="1"/>
            <a:tileRect/>
          </a:gradFill>
          <a:ln w="12700" cap="flat">
            <a:noFill/>
            <a:prstDash val="solid"/>
            <a:miter/>
          </a:ln>
        </p:spPr>
        <p:txBody>
          <a:bodyPr rtlCol="0" anchor="ctr"/>
          <a:lstStyle/>
          <a:p>
            <a:pPr algn="l"/>
            <a:endParaRPr lang="en-US" noProof="0" dirty="0"/>
          </a:p>
        </p:txBody>
      </p:sp>
      <p:sp>
        <p:nvSpPr>
          <p:cNvPr id="21" name="Text Placeholder 26">
            <a:extLst>
              <a:ext uri="{FF2B5EF4-FFF2-40B4-BE49-F238E27FC236}">
                <a16:creationId xmlns:a16="http://schemas.microsoft.com/office/drawing/2014/main" id="{E013E669-E15F-4096-81CC-6637C4A9F9E7}"/>
              </a:ext>
            </a:extLst>
          </p:cNvPr>
          <p:cNvSpPr>
            <a:spLocks noGrp="1"/>
          </p:cNvSpPr>
          <p:nvPr>
            <p:ph type="body" sz="quarter" idx="21" hasCustomPrompt="1"/>
          </p:nvPr>
        </p:nvSpPr>
        <p:spPr>
          <a:xfrm>
            <a:off x="3912235" y="1680191"/>
            <a:ext cx="4367531" cy="324417"/>
          </a:xfrm>
        </p:spPr>
        <p:txBody>
          <a:bodyPr>
            <a:noAutofit/>
          </a:bodyPr>
          <a:lstStyle>
            <a:lvl1pPr marL="0" indent="0" algn="ctr">
              <a:buNone/>
              <a:defRPr sz="2000" b="1"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20XX</a:t>
            </a:r>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1037021" y="2107415"/>
            <a:ext cx="10117959" cy="2281355"/>
          </a:xfrm>
        </p:spPr>
        <p:txBody>
          <a:bodyPr>
            <a:noAutofit/>
          </a:bodyPr>
          <a:lstStyle>
            <a:lvl1pPr algn="ctr">
              <a:defRPr sz="8000" b="0">
                <a:solidFill>
                  <a:schemeClr val="bg1"/>
                </a:solidFill>
              </a:defRPr>
            </a:lvl1pPr>
          </a:lstStyle>
          <a:p>
            <a:r>
              <a:rPr lang="en-US" noProof="0"/>
              <a:t>PRESENTATION</a:t>
            </a:r>
            <a:br>
              <a:rPr lang="en-US" noProof="0"/>
            </a:br>
            <a:r>
              <a:rPr lang="en-US" noProof="0"/>
              <a:t>TITLE</a:t>
            </a:r>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3912235" y="1333943"/>
            <a:ext cx="4367531" cy="324417"/>
          </a:xfrm>
        </p:spPr>
        <p:txBody>
          <a:bodyPr>
            <a:noAutofit/>
          </a:bodyPr>
          <a:lstStyle>
            <a:lvl1pPr marL="0" indent="0" algn="ctr">
              <a:buNone/>
              <a:defRPr sz="23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Month</a:t>
            </a:r>
          </a:p>
        </p:txBody>
      </p:sp>
      <p:sp>
        <p:nvSpPr>
          <p:cNvPr id="36" name="Text Placeholder 14">
            <a:extLst>
              <a:ext uri="{FF2B5EF4-FFF2-40B4-BE49-F238E27FC236}">
                <a16:creationId xmlns:a16="http://schemas.microsoft.com/office/drawing/2014/main" id="{2A3D73F7-77EC-4576-B541-20C032F462DC}"/>
              </a:ext>
            </a:extLst>
          </p:cNvPr>
          <p:cNvSpPr>
            <a:spLocks noGrp="1"/>
          </p:cNvSpPr>
          <p:nvPr userDrawn="1">
            <p:ph type="body" sz="quarter" idx="13" hasCustomPrompt="1"/>
          </p:nvPr>
        </p:nvSpPr>
        <p:spPr>
          <a:xfrm>
            <a:off x="1050857" y="4720037"/>
            <a:ext cx="10090287" cy="1101897"/>
          </a:xfrm>
        </p:spPr>
        <p:txBody>
          <a:bodyPr>
            <a:noAutofit/>
          </a:bodyPr>
          <a:lstStyle>
            <a:lvl1pPr marL="0" indent="0" algn="ctr">
              <a:buNone/>
              <a:defRPr sz="3500" b="0" i="0">
                <a:solidFill>
                  <a:schemeClr val="bg2"/>
                </a:solidFill>
              </a:defRPr>
            </a:lvl1pPr>
          </a:lstStyle>
          <a:p>
            <a:pPr lvl="0"/>
            <a:r>
              <a:rPr lang="en-US" noProof="0"/>
              <a:t>Presentation</a:t>
            </a:r>
            <a:br>
              <a:rPr lang="en-US" noProof="0"/>
            </a:br>
            <a:r>
              <a:rPr lang="en-US" noProof="0"/>
              <a:t>Tagline</a:t>
            </a:r>
          </a:p>
        </p:txBody>
      </p:sp>
      <p:sp>
        <p:nvSpPr>
          <p:cNvPr id="5" name="Rectangle 4">
            <a:extLst>
              <a:ext uri="{FF2B5EF4-FFF2-40B4-BE49-F238E27FC236}">
                <a16:creationId xmlns:a16="http://schemas.microsoft.com/office/drawing/2014/main" id="{6691BBC0-FAFE-4A57-9925-6182B74C4CB1}"/>
              </a:ext>
              <a:ext uri="{C183D7F6-B498-43B3-948B-1728B52AA6E4}">
                <adec:decorative xmlns:adec="http://schemas.microsoft.com/office/drawing/2017/decorative" val="1"/>
              </a:ext>
            </a:extLst>
          </p:cNvPr>
          <p:cNvSpPr/>
          <p:nvPr userDrawn="1"/>
        </p:nvSpPr>
        <p:spPr>
          <a:xfrm>
            <a:off x="4879848" y="4453465"/>
            <a:ext cx="2432304" cy="64008"/>
          </a:xfrm>
          <a:prstGeom prst="rect">
            <a:avLst/>
          </a:prstGeom>
          <a:solidFill>
            <a:schemeClr val="bg2"/>
          </a:solidFill>
          <a:ln w="12700" cap="flat">
            <a:noFill/>
            <a:prstDash val="solid"/>
            <a:miter/>
          </a:ln>
        </p:spPr>
        <p:txBody>
          <a:bodyPr rtlCol="0" anchor="ctr"/>
          <a:lstStyle/>
          <a:p>
            <a:pPr algn="l"/>
            <a:endParaRPr lang="en-US" noProof="0" dirty="0"/>
          </a:p>
        </p:txBody>
      </p:sp>
    </p:spTree>
    <p:extLst>
      <p:ext uri="{BB962C8B-B14F-4D97-AF65-F5344CB8AC3E}">
        <p14:creationId xmlns:p14="http://schemas.microsoft.com/office/powerpoint/2010/main" val="3966819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s Layout">
    <p:spTree>
      <p:nvGrpSpPr>
        <p:cNvPr id="1" name=""/>
        <p:cNvGrpSpPr/>
        <p:nvPr/>
      </p:nvGrpSpPr>
      <p:grpSpPr>
        <a:xfrm>
          <a:off x="0" y="0"/>
          <a:ext cx="0" cy="0"/>
          <a:chOff x="0" y="0"/>
          <a:chExt cx="0" cy="0"/>
        </a:xfrm>
      </p:grpSpPr>
      <p:sp>
        <p:nvSpPr>
          <p:cNvPr id="3" name="Rectangle 2" descr="View of a lake and mountain range">
            <a:extLst>
              <a:ext uri="{FF2B5EF4-FFF2-40B4-BE49-F238E27FC236}">
                <a16:creationId xmlns:a16="http://schemas.microsoft.com/office/drawing/2014/main" id="{1DAC5403-E1D0-4032-A9FE-410B2982643C}"/>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12" name="Rectangle 11">
            <a:extLst>
              <a:ext uri="{FF2B5EF4-FFF2-40B4-BE49-F238E27FC236}">
                <a16:creationId xmlns:a16="http://schemas.microsoft.com/office/drawing/2014/main" id="{D846C517-01CF-4924-81A5-DAD4CE0BFA6C}"/>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99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16" name="Text Placeholder 26">
            <a:extLst>
              <a:ext uri="{FF2B5EF4-FFF2-40B4-BE49-F238E27FC236}">
                <a16:creationId xmlns:a16="http://schemas.microsoft.com/office/drawing/2014/main" id="{82190F1B-1701-4806-870F-8FC7F32FE4AA}"/>
              </a:ext>
            </a:extLst>
          </p:cNvPr>
          <p:cNvSpPr>
            <a:spLocks noGrp="1"/>
          </p:cNvSpPr>
          <p:nvPr>
            <p:ph type="body" sz="quarter" idx="21" hasCustomPrompt="1"/>
          </p:nvPr>
        </p:nvSpPr>
        <p:spPr>
          <a:xfrm>
            <a:off x="3912235" y="4222968"/>
            <a:ext cx="4367531" cy="474519"/>
          </a:xfrm>
        </p:spPr>
        <p:txBody>
          <a:bodyPr>
            <a:noAutofit/>
          </a:bodyPr>
          <a:lstStyle>
            <a:lvl1pPr marL="0" indent="0" algn="ctr">
              <a:buNone/>
              <a:defRPr sz="35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+7 678-555-0128</a:t>
            </a:r>
          </a:p>
        </p:txBody>
      </p:sp>
      <p:sp>
        <p:nvSpPr>
          <p:cNvPr id="18" name="Text Placeholder 26">
            <a:extLst>
              <a:ext uri="{FF2B5EF4-FFF2-40B4-BE49-F238E27FC236}">
                <a16:creationId xmlns:a16="http://schemas.microsoft.com/office/drawing/2014/main" id="{972B7F81-5409-42D9-B44C-88D9CBD9BAD5}"/>
              </a:ext>
            </a:extLst>
          </p:cNvPr>
          <p:cNvSpPr>
            <a:spLocks noGrp="1"/>
          </p:cNvSpPr>
          <p:nvPr>
            <p:ph type="body" sz="quarter" idx="20" hasCustomPrompt="1"/>
          </p:nvPr>
        </p:nvSpPr>
        <p:spPr>
          <a:xfrm>
            <a:off x="3912235" y="3927698"/>
            <a:ext cx="4367531" cy="288000"/>
          </a:xfrm>
        </p:spPr>
        <p:txBody>
          <a:bodyPr>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Phone</a:t>
            </a:r>
          </a:p>
        </p:txBody>
      </p:sp>
      <p:sp>
        <p:nvSpPr>
          <p:cNvPr id="19" name="Text Placeholder 14">
            <a:extLst>
              <a:ext uri="{FF2B5EF4-FFF2-40B4-BE49-F238E27FC236}">
                <a16:creationId xmlns:a16="http://schemas.microsoft.com/office/drawing/2014/main" id="{FAA54554-5CE2-43AD-979D-F095482C49AB}"/>
              </a:ext>
            </a:extLst>
          </p:cNvPr>
          <p:cNvSpPr>
            <a:spLocks noGrp="1"/>
          </p:cNvSpPr>
          <p:nvPr>
            <p:ph type="body" sz="quarter" idx="13" hasCustomPrompt="1"/>
          </p:nvPr>
        </p:nvSpPr>
        <p:spPr>
          <a:xfrm>
            <a:off x="1050857" y="2655074"/>
            <a:ext cx="10090287" cy="606659"/>
          </a:xfrm>
        </p:spPr>
        <p:txBody>
          <a:bodyPr>
            <a:noAutofit/>
          </a:bodyPr>
          <a:lstStyle>
            <a:lvl1pPr marL="0" indent="0" algn="ctr">
              <a:buNone/>
              <a:defRPr sz="3500" b="0" i="0">
                <a:solidFill>
                  <a:schemeClr val="bg2"/>
                </a:solidFill>
              </a:defRPr>
            </a:lvl1pPr>
          </a:lstStyle>
          <a:p>
            <a:pPr lvl="0"/>
            <a:r>
              <a:rPr lang="en-US" noProof="0"/>
              <a:t>Alexander Martensson</a:t>
            </a:r>
          </a:p>
        </p:txBody>
      </p:sp>
      <p:sp>
        <p:nvSpPr>
          <p:cNvPr id="20" name="Text Placeholder 26">
            <a:extLst>
              <a:ext uri="{FF2B5EF4-FFF2-40B4-BE49-F238E27FC236}">
                <a16:creationId xmlns:a16="http://schemas.microsoft.com/office/drawing/2014/main" id="{A1D8F0C1-128A-435B-8585-F0B32496EC79}"/>
              </a:ext>
            </a:extLst>
          </p:cNvPr>
          <p:cNvSpPr>
            <a:spLocks noGrp="1"/>
          </p:cNvSpPr>
          <p:nvPr>
            <p:ph type="body" sz="quarter" idx="22" hasCustomPrompt="1"/>
          </p:nvPr>
        </p:nvSpPr>
        <p:spPr>
          <a:xfrm>
            <a:off x="3135722" y="5230723"/>
            <a:ext cx="5920556" cy="474519"/>
          </a:xfrm>
        </p:spPr>
        <p:txBody>
          <a:bodyPr>
            <a:noAutofit/>
          </a:bodyPr>
          <a:lstStyle>
            <a:lvl1pPr marL="0" indent="0" algn="ctr">
              <a:buNone/>
              <a:defRPr sz="35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martensson@example.com</a:t>
            </a:r>
          </a:p>
        </p:txBody>
      </p:sp>
      <p:sp>
        <p:nvSpPr>
          <p:cNvPr id="22" name="Text Placeholder 26">
            <a:extLst>
              <a:ext uri="{FF2B5EF4-FFF2-40B4-BE49-F238E27FC236}">
                <a16:creationId xmlns:a16="http://schemas.microsoft.com/office/drawing/2014/main" id="{90B48E8B-E525-4852-9167-5281C64B1C37}"/>
              </a:ext>
            </a:extLst>
          </p:cNvPr>
          <p:cNvSpPr>
            <a:spLocks noGrp="1"/>
          </p:cNvSpPr>
          <p:nvPr>
            <p:ph type="body" sz="quarter" idx="23" hasCustomPrompt="1"/>
          </p:nvPr>
        </p:nvSpPr>
        <p:spPr>
          <a:xfrm>
            <a:off x="3912235" y="4929014"/>
            <a:ext cx="4367531" cy="288000"/>
          </a:xfrm>
        </p:spPr>
        <p:txBody>
          <a:bodyPr>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Email</a:t>
            </a:r>
          </a:p>
        </p:txBody>
      </p:sp>
      <p:sp>
        <p:nvSpPr>
          <p:cNvPr id="24" name="Title 1">
            <a:extLst>
              <a:ext uri="{FF2B5EF4-FFF2-40B4-BE49-F238E27FC236}">
                <a16:creationId xmlns:a16="http://schemas.microsoft.com/office/drawing/2014/main" id="{0C5EB90F-1ADD-412B-9044-2CC607B786B1}"/>
              </a:ext>
            </a:extLst>
          </p:cNvPr>
          <p:cNvSpPr>
            <a:spLocks noGrp="1"/>
          </p:cNvSpPr>
          <p:nvPr>
            <p:ph type="title" hasCustomPrompt="1"/>
          </p:nvPr>
        </p:nvSpPr>
        <p:spPr>
          <a:xfrm>
            <a:off x="1050856" y="993494"/>
            <a:ext cx="10104124" cy="1517356"/>
          </a:xfrm>
        </p:spPr>
        <p:txBody>
          <a:bodyPr>
            <a:noAutofit/>
          </a:bodyPr>
          <a:lstStyle>
            <a:lvl1pPr algn="ctr">
              <a:defRPr sz="8000" b="0">
                <a:solidFill>
                  <a:schemeClr val="bg1"/>
                </a:solidFill>
              </a:defRPr>
            </a:lvl1pPr>
          </a:lstStyle>
          <a:p>
            <a:r>
              <a:rPr lang="en-US" noProof="0"/>
              <a:t>THANK YOU!</a:t>
            </a:r>
          </a:p>
        </p:txBody>
      </p:sp>
      <p:sp>
        <p:nvSpPr>
          <p:cNvPr id="25" name="Rectangle 24">
            <a:extLst>
              <a:ext uri="{FF2B5EF4-FFF2-40B4-BE49-F238E27FC236}">
                <a16:creationId xmlns:a16="http://schemas.microsoft.com/office/drawing/2014/main" id="{540A1271-E1E7-40AB-9552-9B4249544008}"/>
              </a:ext>
              <a:ext uri="{C183D7F6-B498-43B3-948B-1728B52AA6E4}">
                <adec:decorative xmlns:adec="http://schemas.microsoft.com/office/drawing/2017/decorative" val="1"/>
              </a:ext>
            </a:extLst>
          </p:cNvPr>
          <p:cNvSpPr/>
          <p:nvPr userDrawn="1"/>
        </p:nvSpPr>
        <p:spPr>
          <a:xfrm>
            <a:off x="3156204" y="2421953"/>
            <a:ext cx="5879592" cy="64008"/>
          </a:xfrm>
          <a:prstGeom prst="rect">
            <a:avLst/>
          </a:prstGeom>
          <a:solidFill>
            <a:schemeClr val="bg2"/>
          </a:solidFill>
          <a:ln w="12700" cap="flat">
            <a:noFill/>
            <a:prstDash val="solid"/>
            <a:miter/>
          </a:ln>
        </p:spPr>
        <p:txBody>
          <a:bodyPr rtlCol="0" anchor="ctr"/>
          <a:lstStyle/>
          <a:p>
            <a:pPr algn="l"/>
            <a:endParaRPr lang="en-US" noProof="0" dirty="0"/>
          </a:p>
        </p:txBody>
      </p:sp>
    </p:spTree>
    <p:extLst>
      <p:ext uri="{BB962C8B-B14F-4D97-AF65-F5344CB8AC3E}">
        <p14:creationId xmlns:p14="http://schemas.microsoft.com/office/powerpoint/2010/main" val="1371178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descr="View of a mountain range">
            <a:extLst>
              <a:ext uri="{FF2B5EF4-FFF2-40B4-BE49-F238E27FC236}">
                <a16:creationId xmlns:a16="http://schemas.microsoft.com/office/drawing/2014/main" id="{1DAC5403-E1D0-4032-A9FE-410B2982643C}"/>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12" name="Rectangle 11">
            <a:extLst>
              <a:ext uri="{FF2B5EF4-FFF2-40B4-BE49-F238E27FC236}">
                <a16:creationId xmlns:a16="http://schemas.microsoft.com/office/drawing/2014/main" id="{D846C517-01CF-4924-81A5-DAD4CE0BFA6C}"/>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70000"/>
                </a:schemeClr>
              </a:gs>
              <a:gs pos="100000">
                <a:schemeClr val="accent3">
                  <a:alpha val="70000"/>
                </a:schemeClr>
              </a:gs>
            </a:gsLst>
            <a:lin ang="0" scaled="1"/>
            <a:tileRect/>
          </a:gra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1037021" y="2107415"/>
            <a:ext cx="10117959" cy="2281355"/>
          </a:xfrm>
        </p:spPr>
        <p:txBody>
          <a:bodyPr>
            <a:noAutofit/>
          </a:bodyPr>
          <a:lstStyle>
            <a:lvl1pPr algn="ctr">
              <a:defRPr sz="8000" b="0">
                <a:solidFill>
                  <a:schemeClr val="bg1"/>
                </a:solidFill>
              </a:defRPr>
            </a:lvl1pPr>
          </a:lstStyle>
          <a:p>
            <a:r>
              <a:rPr lang="en-US" noProof="0"/>
              <a:t>PRESENTATION</a:t>
            </a:r>
            <a:br>
              <a:rPr lang="en-US" noProof="0"/>
            </a:br>
            <a:r>
              <a:rPr lang="en-US" noProof="0"/>
              <a:t>TITLE</a:t>
            </a:r>
          </a:p>
        </p:txBody>
      </p:sp>
      <p:sp>
        <p:nvSpPr>
          <p:cNvPr id="5" name="Rectangle 4">
            <a:extLst>
              <a:ext uri="{FF2B5EF4-FFF2-40B4-BE49-F238E27FC236}">
                <a16:creationId xmlns:a16="http://schemas.microsoft.com/office/drawing/2014/main" id="{6691BBC0-FAFE-4A57-9925-6182B74C4CB1}"/>
              </a:ext>
              <a:ext uri="{C183D7F6-B498-43B3-948B-1728B52AA6E4}">
                <adec:decorative xmlns:adec="http://schemas.microsoft.com/office/drawing/2017/decorative" val="1"/>
              </a:ext>
            </a:extLst>
          </p:cNvPr>
          <p:cNvSpPr/>
          <p:nvPr userDrawn="1"/>
        </p:nvSpPr>
        <p:spPr>
          <a:xfrm>
            <a:off x="4879848" y="4453465"/>
            <a:ext cx="2432304" cy="64008"/>
          </a:xfrm>
          <a:prstGeom prst="rect">
            <a:avLst/>
          </a:prstGeom>
          <a:solidFill>
            <a:schemeClr val="bg2"/>
          </a:solidFill>
          <a:ln w="12700" cap="flat">
            <a:noFill/>
            <a:prstDash val="solid"/>
            <a:miter/>
          </a:ln>
        </p:spPr>
        <p:txBody>
          <a:bodyPr rtlCol="0" anchor="ctr"/>
          <a:lstStyle/>
          <a:p>
            <a:pPr algn="l"/>
            <a:endParaRPr lang="en-US" noProof="0" dirty="0"/>
          </a:p>
        </p:txBody>
      </p:sp>
      <p:sp>
        <p:nvSpPr>
          <p:cNvPr id="9" name="Subtitle 2">
            <a:extLst>
              <a:ext uri="{FF2B5EF4-FFF2-40B4-BE49-F238E27FC236}">
                <a16:creationId xmlns:a16="http://schemas.microsoft.com/office/drawing/2014/main" id="{08214E67-DE9D-42F7-B713-798383BBD13A}"/>
              </a:ext>
            </a:extLst>
          </p:cNvPr>
          <p:cNvSpPr>
            <a:spLocks noGrp="1"/>
          </p:cNvSpPr>
          <p:nvPr>
            <p:ph type="subTitle" idx="1"/>
          </p:nvPr>
        </p:nvSpPr>
        <p:spPr>
          <a:xfrm>
            <a:off x="1037021" y="4720036"/>
            <a:ext cx="10117959" cy="1101898"/>
          </a:xfrm>
        </p:spPr>
        <p:txBody>
          <a:bodyPr vert="horz" lIns="91440" tIns="45720" rIns="91440" bIns="45720" rtlCol="0">
            <a:noAutofit/>
          </a:bodyPr>
          <a:lstStyle>
            <a:lvl1pPr marL="0" indent="0" algn="ctr">
              <a:buNone/>
              <a:defRPr lang="en-US" sz="3500" b="0" i="0" dirty="0">
                <a:solidFill>
                  <a:schemeClr val="bg2"/>
                </a:solidFill>
              </a:defRPr>
            </a:lvl1pPr>
          </a:lstStyle>
          <a:p>
            <a:pPr marL="228600" lvl="0" indent="-228600" algn="ctr"/>
            <a:r>
              <a:rPr lang="en-US" noProof="0"/>
              <a:t>Click to edit Master subtitle style</a:t>
            </a:r>
          </a:p>
        </p:txBody>
      </p:sp>
    </p:spTree>
    <p:extLst>
      <p:ext uri="{BB962C8B-B14F-4D97-AF65-F5344CB8AC3E}">
        <p14:creationId xmlns:p14="http://schemas.microsoft.com/office/powerpoint/2010/main" val="4038553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1747488"/>
            <a:ext cx="4428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5" name="Content Placeholder 2">
            <a:extLst>
              <a:ext uri="{FF2B5EF4-FFF2-40B4-BE49-F238E27FC236}">
                <a16:creationId xmlns:a16="http://schemas.microsoft.com/office/drawing/2014/main" id="{01B00995-C0FC-4EC6-A9B0-828FB28FC47F}"/>
              </a:ext>
            </a:extLst>
          </p:cNvPr>
          <p:cNvSpPr>
            <a:spLocks noGrp="1"/>
          </p:cNvSpPr>
          <p:nvPr>
            <p:ph idx="1" hasCustomPrompt="1"/>
          </p:nvPr>
        </p:nvSpPr>
        <p:spPr>
          <a:xfrm>
            <a:off x="838200" y="1825625"/>
            <a:ext cx="10515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itle 7">
            <a:extLst>
              <a:ext uri="{FF2B5EF4-FFF2-40B4-BE49-F238E27FC236}">
                <a16:creationId xmlns:a16="http://schemas.microsoft.com/office/drawing/2014/main" id="{51A54DF2-9EE6-43F7-A586-88CA6C624778}"/>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3335114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1747488"/>
            <a:ext cx="4428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8" name="Title 7">
            <a:extLst>
              <a:ext uri="{FF2B5EF4-FFF2-40B4-BE49-F238E27FC236}">
                <a16:creationId xmlns:a16="http://schemas.microsoft.com/office/drawing/2014/main" id="{51A54DF2-9EE6-43F7-A586-88CA6C624778}"/>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
        <p:nvSpPr>
          <p:cNvPr id="11" name="Content Placeholder 2">
            <a:extLst>
              <a:ext uri="{FF2B5EF4-FFF2-40B4-BE49-F238E27FC236}">
                <a16:creationId xmlns:a16="http://schemas.microsoft.com/office/drawing/2014/main" id="{A122F4F2-F130-4DBE-B244-1D59BBE5CD9D}"/>
              </a:ext>
            </a:extLst>
          </p:cNvPr>
          <p:cNvSpPr>
            <a:spLocks noGrp="1"/>
          </p:cNvSpPr>
          <p:nvPr>
            <p:ph sz="half" idx="1" hasCustomPrompt="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ntent Placeholder 3">
            <a:extLst>
              <a:ext uri="{FF2B5EF4-FFF2-40B4-BE49-F238E27FC236}">
                <a16:creationId xmlns:a16="http://schemas.microsoft.com/office/drawing/2014/main" id="{D4CE5575-876A-4335-83ED-6B346DA1B4D2}"/>
              </a:ext>
            </a:extLst>
          </p:cNvPr>
          <p:cNvSpPr>
            <a:spLocks noGrp="1"/>
          </p:cNvSpPr>
          <p:nvPr>
            <p:ph sz="half" idx="2" hasCustomPrompt="1"/>
          </p:nvPr>
        </p:nvSpPr>
        <p:spPr>
          <a:xfrm>
            <a:off x="6172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625035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1747488"/>
            <a:ext cx="4428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8" name="Title 7">
            <a:extLst>
              <a:ext uri="{FF2B5EF4-FFF2-40B4-BE49-F238E27FC236}">
                <a16:creationId xmlns:a16="http://schemas.microsoft.com/office/drawing/2014/main" id="{51A54DF2-9EE6-43F7-A586-88CA6C624778}"/>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
        <p:nvSpPr>
          <p:cNvPr id="11" name="Text Placeholder 2">
            <a:extLst>
              <a:ext uri="{FF2B5EF4-FFF2-40B4-BE49-F238E27FC236}">
                <a16:creationId xmlns:a16="http://schemas.microsoft.com/office/drawing/2014/main" id="{D1F82F6E-10E8-4A58-9655-E18D14D7901F}"/>
              </a:ext>
            </a:extLst>
          </p:cNvPr>
          <p:cNvSpPr>
            <a:spLocks noGrp="1"/>
          </p:cNvSpPr>
          <p:nvPr>
            <p:ph type="body" idx="1" hasCustomPrompt="1"/>
          </p:nvPr>
        </p:nvSpPr>
        <p:spPr>
          <a:xfrm>
            <a:off x="839788" y="1840863"/>
            <a:ext cx="5157787" cy="664211"/>
          </a:xfrm>
        </p:spPr>
        <p:txBody>
          <a:bodyPr anchor="b"/>
          <a:lstStyle>
            <a:lvl1pPr marL="0" indent="0">
              <a:buNone/>
              <a:defRPr sz="24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12" name="Content Placeholder 3">
            <a:extLst>
              <a:ext uri="{FF2B5EF4-FFF2-40B4-BE49-F238E27FC236}">
                <a16:creationId xmlns:a16="http://schemas.microsoft.com/office/drawing/2014/main" id="{C2F6C18E-5BCB-42EF-9310-5BD6E011DF2F}"/>
              </a:ext>
            </a:extLst>
          </p:cNvPr>
          <p:cNvSpPr>
            <a:spLocks noGrp="1"/>
          </p:cNvSpPr>
          <p:nvPr>
            <p:ph sz="half" idx="2" hasCustomPrompt="1"/>
          </p:nvPr>
        </p:nvSpPr>
        <p:spPr>
          <a:xfrm>
            <a:off x="839788" y="2505075"/>
            <a:ext cx="5157787" cy="368458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Text Placeholder 4">
            <a:extLst>
              <a:ext uri="{FF2B5EF4-FFF2-40B4-BE49-F238E27FC236}">
                <a16:creationId xmlns:a16="http://schemas.microsoft.com/office/drawing/2014/main" id="{9BA2923F-D123-40C6-A193-B86D683D5B51}"/>
              </a:ext>
            </a:extLst>
          </p:cNvPr>
          <p:cNvSpPr>
            <a:spLocks noGrp="1"/>
          </p:cNvSpPr>
          <p:nvPr>
            <p:ph type="body" sz="quarter" idx="3" hasCustomPrompt="1"/>
          </p:nvPr>
        </p:nvSpPr>
        <p:spPr>
          <a:xfrm>
            <a:off x="6172200" y="1840863"/>
            <a:ext cx="5183188" cy="664212"/>
          </a:xfrm>
        </p:spPr>
        <p:txBody>
          <a:bodyPr anchor="b"/>
          <a:lstStyle>
            <a:lvl1pPr marL="0" indent="0">
              <a:buNone/>
              <a:defRPr sz="24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16" name="Content Placeholder 5">
            <a:extLst>
              <a:ext uri="{FF2B5EF4-FFF2-40B4-BE49-F238E27FC236}">
                <a16:creationId xmlns:a16="http://schemas.microsoft.com/office/drawing/2014/main" id="{8305C175-94AC-44DD-9321-0A8DBDF22DA9}"/>
              </a:ext>
            </a:extLst>
          </p:cNvPr>
          <p:cNvSpPr>
            <a:spLocks noGrp="1"/>
          </p:cNvSpPr>
          <p:nvPr>
            <p:ph sz="quarter" idx="4" hasCustomPrompt="1"/>
          </p:nvPr>
        </p:nvSpPr>
        <p:spPr>
          <a:xfrm>
            <a:off x="6172200" y="2505075"/>
            <a:ext cx="5183188" cy="368458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75998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2105709"/>
            <a:ext cx="374904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1" name="Title 1">
            <a:extLst>
              <a:ext uri="{FF2B5EF4-FFF2-40B4-BE49-F238E27FC236}">
                <a16:creationId xmlns:a16="http://schemas.microsoft.com/office/drawing/2014/main" id="{B1C3E675-6E45-4A81-AEA3-D36388222894}"/>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noProof="0"/>
              <a:t>Click to edit Master title style</a:t>
            </a:r>
          </a:p>
        </p:txBody>
      </p:sp>
      <p:sp>
        <p:nvSpPr>
          <p:cNvPr id="12" name="Text Placeholder 3">
            <a:extLst>
              <a:ext uri="{FF2B5EF4-FFF2-40B4-BE49-F238E27FC236}">
                <a16:creationId xmlns:a16="http://schemas.microsoft.com/office/drawing/2014/main" id="{1E4B599D-7641-40C1-8DAE-110A36403CFF}"/>
              </a:ext>
            </a:extLst>
          </p:cNvPr>
          <p:cNvSpPr>
            <a:spLocks noGrp="1"/>
          </p:cNvSpPr>
          <p:nvPr>
            <p:ph type="body" sz="half" idx="2" hasCustomPrompt="1"/>
          </p:nvPr>
        </p:nvSpPr>
        <p:spPr>
          <a:xfrm>
            <a:off x="839788" y="2177592"/>
            <a:ext cx="3932237" cy="3691396"/>
          </a:xfrm>
        </p:spPr>
        <p:txBody>
          <a:bodyPr/>
          <a:lstStyle>
            <a:lvl1pPr marL="0" indent="0">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4" name="Content Placeholder 2">
            <a:extLst>
              <a:ext uri="{FF2B5EF4-FFF2-40B4-BE49-F238E27FC236}">
                <a16:creationId xmlns:a16="http://schemas.microsoft.com/office/drawing/2014/main" id="{709FEF38-E3A7-4527-97CB-AF528BAEBA8F}"/>
              </a:ext>
            </a:extLst>
          </p:cNvPr>
          <p:cNvSpPr>
            <a:spLocks noGrp="1"/>
          </p:cNvSpPr>
          <p:nvPr>
            <p:ph idx="1" hasCustomPrompt="1"/>
          </p:nvPr>
        </p:nvSpPr>
        <p:spPr>
          <a:xfrm>
            <a:off x="5180012" y="457200"/>
            <a:ext cx="6172200" cy="5408613"/>
          </a:xfrm>
        </p:spPr>
        <p:txBody>
          <a:bodyPr>
            <a:normAutofit/>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7279474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2105709"/>
            <a:ext cx="374904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1" name="Title 1">
            <a:extLst>
              <a:ext uri="{FF2B5EF4-FFF2-40B4-BE49-F238E27FC236}">
                <a16:creationId xmlns:a16="http://schemas.microsoft.com/office/drawing/2014/main" id="{B1C3E675-6E45-4A81-AEA3-D36388222894}"/>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noProof="0"/>
              <a:t>Click to edit Master title style</a:t>
            </a:r>
          </a:p>
        </p:txBody>
      </p:sp>
      <p:sp>
        <p:nvSpPr>
          <p:cNvPr id="12" name="Text Placeholder 3">
            <a:extLst>
              <a:ext uri="{FF2B5EF4-FFF2-40B4-BE49-F238E27FC236}">
                <a16:creationId xmlns:a16="http://schemas.microsoft.com/office/drawing/2014/main" id="{1E4B599D-7641-40C1-8DAE-110A36403CFF}"/>
              </a:ext>
            </a:extLst>
          </p:cNvPr>
          <p:cNvSpPr>
            <a:spLocks noGrp="1"/>
          </p:cNvSpPr>
          <p:nvPr>
            <p:ph type="body" sz="half" idx="2" hasCustomPrompt="1"/>
          </p:nvPr>
        </p:nvSpPr>
        <p:spPr>
          <a:xfrm>
            <a:off x="839788" y="2177592"/>
            <a:ext cx="3932237" cy="3691396"/>
          </a:xfrm>
        </p:spPr>
        <p:txBody>
          <a:bodyPr/>
          <a:lstStyle>
            <a:lvl1pPr marL="0" indent="0">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5" name="Picture Placeholder 2">
            <a:extLst>
              <a:ext uri="{FF2B5EF4-FFF2-40B4-BE49-F238E27FC236}">
                <a16:creationId xmlns:a16="http://schemas.microsoft.com/office/drawing/2014/main" id="{1B69B4CE-EB2F-46CF-9A80-64E44E5E95AC}"/>
              </a:ext>
            </a:extLst>
          </p:cNvPr>
          <p:cNvSpPr>
            <a:spLocks noGrp="1"/>
          </p:cNvSpPr>
          <p:nvPr>
            <p:ph type="pic" idx="1"/>
          </p:nvPr>
        </p:nvSpPr>
        <p:spPr>
          <a:xfrm>
            <a:off x="5183188" y="457201"/>
            <a:ext cx="6172200" cy="5403850"/>
          </a:xfrm>
        </p:spPr>
        <p:txBody>
          <a:bodyPr anchor="ct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369830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99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15" name="Oval 14">
            <a:extLst>
              <a:ext uri="{FF2B5EF4-FFF2-40B4-BE49-F238E27FC236}">
                <a16:creationId xmlns:a16="http://schemas.microsoft.com/office/drawing/2014/main" id="{B6E88236-C248-4008-9619-75BCE6D3401C}"/>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4312920" y="1667974"/>
            <a:ext cx="356616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FF2B3756-19E0-4B2F-B1D5-7664E0B38BE1}"/>
              </a:ext>
            </a:extLst>
          </p:cNvPr>
          <p:cNvSpPr>
            <a:spLocks noGrp="1"/>
          </p:cNvSpPr>
          <p:nvPr>
            <p:ph type="title"/>
          </p:nvPr>
        </p:nvSpPr>
        <p:spPr/>
        <p:txBody>
          <a:bodyPr/>
          <a:lstStyle>
            <a:lvl1pPr algn="ctr">
              <a:defRPr>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24183200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99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15" name="Oval 14">
            <a:extLst>
              <a:ext uri="{FF2B5EF4-FFF2-40B4-BE49-F238E27FC236}">
                <a16:creationId xmlns:a16="http://schemas.microsoft.com/office/drawing/2014/main" id="{B6E88236-C248-4008-9619-75BCE6D3401C}"/>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Tree>
    <p:extLst>
      <p:ext uri="{BB962C8B-B14F-4D97-AF65-F5344CB8AC3E}">
        <p14:creationId xmlns:p14="http://schemas.microsoft.com/office/powerpoint/2010/main" val="26263062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anua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gs>
              <a:gs pos="100000">
                <a:schemeClr val="accent3"/>
              </a:gs>
            </a:gsLst>
            <a:lin ang="0" scaled="1"/>
            <a:tileRect/>
          </a:gradFill>
          <a:ln w="12700" cap="flat">
            <a:noFill/>
            <a:prstDash val="solid"/>
            <a:miter/>
          </a:ln>
        </p:spPr>
        <p:txBody>
          <a:bodyPr rtlCol="0" anchor="ctr"/>
          <a:lstStyle/>
          <a:p>
            <a:pPr algn="l"/>
            <a:endParaRPr lang="en-US" noProof="0" dirty="0"/>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38200" y="557629"/>
            <a:ext cx="10515600" cy="1325563"/>
          </a:xfrm>
        </p:spPr>
        <p:txBody>
          <a:bodyPr lIns="0" rIns="0"/>
          <a:lstStyle>
            <a:lvl1pPr algn="ctr">
              <a:defRPr>
                <a:solidFill>
                  <a:schemeClr val="bg1"/>
                </a:solidFill>
              </a:defRPr>
            </a:lvl1pPr>
          </a:lstStyle>
          <a:p>
            <a:r>
              <a:rPr lang="en-US" noProof="0"/>
              <a:t>HOW TO USE THIS TEMPLATE</a:t>
            </a:r>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2017776" y="1667974"/>
            <a:ext cx="8156448"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31" name="Text Placeholder 21">
            <a:extLst>
              <a:ext uri="{FF2B5EF4-FFF2-40B4-BE49-F238E27FC236}">
                <a16:creationId xmlns:a16="http://schemas.microsoft.com/office/drawing/2014/main" id="{10000CCD-6AFF-4E65-8858-5502306E5811}"/>
              </a:ext>
            </a:extLst>
          </p:cNvPr>
          <p:cNvSpPr>
            <a:spLocks noGrp="1"/>
          </p:cNvSpPr>
          <p:nvPr>
            <p:ph type="body" sz="quarter" idx="13" hasCustomPrompt="1"/>
          </p:nvPr>
        </p:nvSpPr>
        <p:spPr>
          <a:xfrm>
            <a:off x="855578" y="1960171"/>
            <a:ext cx="882686" cy="1092200"/>
          </a:xfrm>
        </p:spPr>
        <p:txBody>
          <a:bodyPr lIns="0" tIns="0" rIns="0" bIns="0">
            <a:noAutofit/>
          </a:bodyPr>
          <a:lstStyle>
            <a:lvl1pPr marL="0" indent="0">
              <a:buNone/>
              <a:defRPr sz="8000" b="1">
                <a:solidFill>
                  <a:schemeClr val="bg2"/>
                </a:solidFill>
                <a:latin typeface="+mj-lt"/>
              </a:defRPr>
            </a:lvl1pPr>
          </a:lstStyle>
          <a:p>
            <a:pPr lvl="0"/>
            <a:r>
              <a:rPr lang="en-US" noProof="0"/>
              <a:t>1</a:t>
            </a:r>
          </a:p>
        </p:txBody>
      </p:sp>
      <p:sp>
        <p:nvSpPr>
          <p:cNvPr id="32" name="Text Placeholder 24">
            <a:extLst>
              <a:ext uri="{FF2B5EF4-FFF2-40B4-BE49-F238E27FC236}">
                <a16:creationId xmlns:a16="http://schemas.microsoft.com/office/drawing/2014/main" id="{D5D777E5-98F6-416A-8D23-3399269D85CB}"/>
              </a:ext>
            </a:extLst>
          </p:cNvPr>
          <p:cNvSpPr>
            <a:spLocks noGrp="1"/>
          </p:cNvSpPr>
          <p:nvPr>
            <p:ph type="body" sz="quarter" idx="14" hasCustomPrompt="1"/>
          </p:nvPr>
        </p:nvSpPr>
        <p:spPr>
          <a:xfrm>
            <a:off x="1442535" y="1984171"/>
            <a:ext cx="3103110" cy="1032355"/>
          </a:xfrm>
        </p:spPr>
        <p:txBody>
          <a:bodyPr>
            <a:noAutofit/>
          </a:bodyPr>
          <a:lstStyle>
            <a:lvl1pPr marL="0" indent="0">
              <a:lnSpc>
                <a:spcPct val="100000"/>
              </a:lnSpc>
              <a:spcBef>
                <a:spcPts val="600"/>
              </a:spcBef>
              <a:buNone/>
              <a:defRPr sz="3000" b="0">
                <a:solidFill>
                  <a:schemeClr val="bg1"/>
                </a:solidFill>
                <a:latin typeface="+mj-lt"/>
              </a:defRPr>
            </a:lvl1pPr>
          </a:lstStyle>
          <a:p>
            <a:pPr lvl="0"/>
            <a:r>
              <a:rPr lang="en-US" noProof="0"/>
              <a:t>Edit Master text styles</a:t>
            </a:r>
          </a:p>
        </p:txBody>
      </p:sp>
      <p:sp>
        <p:nvSpPr>
          <p:cNvPr id="33" name="Text Placeholder 21">
            <a:extLst>
              <a:ext uri="{FF2B5EF4-FFF2-40B4-BE49-F238E27FC236}">
                <a16:creationId xmlns:a16="http://schemas.microsoft.com/office/drawing/2014/main" id="{C979BADF-99B5-4C91-AAE5-FC2C4DBEDE20}"/>
              </a:ext>
            </a:extLst>
          </p:cNvPr>
          <p:cNvSpPr>
            <a:spLocks noGrp="1"/>
          </p:cNvSpPr>
          <p:nvPr>
            <p:ph type="body" sz="quarter" idx="15" hasCustomPrompt="1"/>
          </p:nvPr>
        </p:nvSpPr>
        <p:spPr>
          <a:xfrm>
            <a:off x="4820642" y="1960171"/>
            <a:ext cx="882686" cy="1092200"/>
          </a:xfrm>
        </p:spPr>
        <p:txBody>
          <a:bodyPr lIns="0" tIns="0" rIns="0" bIns="0">
            <a:noAutofit/>
          </a:bodyPr>
          <a:lstStyle>
            <a:lvl1pPr marL="0" indent="0">
              <a:buNone/>
              <a:defRPr sz="8000" b="1">
                <a:solidFill>
                  <a:schemeClr val="bg2"/>
                </a:solidFill>
                <a:latin typeface="+mj-lt"/>
              </a:defRPr>
            </a:lvl1pPr>
          </a:lstStyle>
          <a:p>
            <a:pPr lvl="0"/>
            <a:r>
              <a:rPr lang="en-US" noProof="0"/>
              <a:t>2</a:t>
            </a:r>
          </a:p>
        </p:txBody>
      </p:sp>
      <p:sp>
        <p:nvSpPr>
          <p:cNvPr id="34" name="Text Placeholder 24">
            <a:extLst>
              <a:ext uri="{FF2B5EF4-FFF2-40B4-BE49-F238E27FC236}">
                <a16:creationId xmlns:a16="http://schemas.microsoft.com/office/drawing/2014/main" id="{6706F6A2-1599-4D73-9288-3ECEACDDCAEA}"/>
              </a:ext>
            </a:extLst>
          </p:cNvPr>
          <p:cNvSpPr>
            <a:spLocks noGrp="1"/>
          </p:cNvSpPr>
          <p:nvPr>
            <p:ph type="body" sz="quarter" idx="16" hasCustomPrompt="1"/>
          </p:nvPr>
        </p:nvSpPr>
        <p:spPr>
          <a:xfrm>
            <a:off x="5477939" y="1984171"/>
            <a:ext cx="2243918" cy="1032355"/>
          </a:xfrm>
        </p:spPr>
        <p:txBody>
          <a:bodyPr>
            <a:noAutofit/>
          </a:bodyPr>
          <a:lstStyle>
            <a:lvl1pPr marL="0" indent="0">
              <a:lnSpc>
                <a:spcPct val="100000"/>
              </a:lnSpc>
              <a:spcBef>
                <a:spcPts val="600"/>
              </a:spcBef>
              <a:buNone/>
              <a:defRPr sz="3000" b="0">
                <a:solidFill>
                  <a:schemeClr val="bg1"/>
                </a:solidFill>
                <a:latin typeface="+mj-lt"/>
              </a:defRPr>
            </a:lvl1pPr>
          </a:lstStyle>
          <a:p>
            <a:pPr lvl="0"/>
            <a:r>
              <a:rPr lang="en-US" noProof="0"/>
              <a:t>Edit Master text styles</a:t>
            </a:r>
          </a:p>
        </p:txBody>
      </p:sp>
      <p:sp>
        <p:nvSpPr>
          <p:cNvPr id="35" name="Text Placeholder 21">
            <a:extLst>
              <a:ext uri="{FF2B5EF4-FFF2-40B4-BE49-F238E27FC236}">
                <a16:creationId xmlns:a16="http://schemas.microsoft.com/office/drawing/2014/main" id="{BAE5E245-1702-4722-895D-0808BB0A868A}"/>
              </a:ext>
            </a:extLst>
          </p:cNvPr>
          <p:cNvSpPr>
            <a:spLocks noGrp="1"/>
          </p:cNvSpPr>
          <p:nvPr>
            <p:ph type="body" sz="quarter" idx="17" hasCustomPrompt="1"/>
          </p:nvPr>
        </p:nvSpPr>
        <p:spPr>
          <a:xfrm>
            <a:off x="7906755" y="1977950"/>
            <a:ext cx="882686" cy="1092200"/>
          </a:xfrm>
        </p:spPr>
        <p:txBody>
          <a:bodyPr lIns="0" tIns="0" rIns="0" bIns="0">
            <a:noAutofit/>
          </a:bodyPr>
          <a:lstStyle>
            <a:lvl1pPr marL="0" indent="0">
              <a:buNone/>
              <a:defRPr sz="8000" b="1">
                <a:solidFill>
                  <a:schemeClr val="bg2"/>
                </a:solidFill>
                <a:latin typeface="+mj-lt"/>
              </a:defRPr>
            </a:lvl1pPr>
          </a:lstStyle>
          <a:p>
            <a:pPr lvl="0"/>
            <a:r>
              <a:rPr lang="en-US" noProof="0"/>
              <a:t>3</a:t>
            </a:r>
          </a:p>
        </p:txBody>
      </p:sp>
      <p:sp>
        <p:nvSpPr>
          <p:cNvPr id="36" name="Text Placeholder 24">
            <a:extLst>
              <a:ext uri="{FF2B5EF4-FFF2-40B4-BE49-F238E27FC236}">
                <a16:creationId xmlns:a16="http://schemas.microsoft.com/office/drawing/2014/main" id="{3701E665-3CED-413C-BAC6-CE003B1494EA}"/>
              </a:ext>
            </a:extLst>
          </p:cNvPr>
          <p:cNvSpPr>
            <a:spLocks noGrp="1"/>
          </p:cNvSpPr>
          <p:nvPr>
            <p:ph type="body" sz="quarter" idx="18" hasCustomPrompt="1"/>
          </p:nvPr>
        </p:nvSpPr>
        <p:spPr>
          <a:xfrm>
            <a:off x="8564052" y="2001950"/>
            <a:ext cx="2959116" cy="1032355"/>
          </a:xfrm>
        </p:spPr>
        <p:txBody>
          <a:bodyPr>
            <a:noAutofit/>
          </a:bodyPr>
          <a:lstStyle>
            <a:lvl1pPr marL="0" indent="0">
              <a:lnSpc>
                <a:spcPct val="100000"/>
              </a:lnSpc>
              <a:spcBef>
                <a:spcPts val="600"/>
              </a:spcBef>
              <a:buNone/>
              <a:defRPr sz="3000" b="0">
                <a:solidFill>
                  <a:schemeClr val="bg1"/>
                </a:solidFill>
                <a:latin typeface="+mj-lt"/>
              </a:defRPr>
            </a:lvl1pPr>
          </a:lstStyle>
          <a:p>
            <a:pPr lvl="0"/>
            <a:r>
              <a:rPr lang="en-US" noProof="0"/>
              <a:t>Edit Master text styles</a:t>
            </a:r>
          </a:p>
        </p:txBody>
      </p:sp>
      <p:sp>
        <p:nvSpPr>
          <p:cNvPr id="37" name="Text Placeholder 24">
            <a:extLst>
              <a:ext uri="{FF2B5EF4-FFF2-40B4-BE49-F238E27FC236}">
                <a16:creationId xmlns:a16="http://schemas.microsoft.com/office/drawing/2014/main" id="{E01406B4-D44B-4D1E-91F3-D87541EAD4CE}"/>
              </a:ext>
            </a:extLst>
          </p:cNvPr>
          <p:cNvSpPr>
            <a:spLocks noGrp="1"/>
          </p:cNvSpPr>
          <p:nvPr>
            <p:ph type="body" sz="quarter" idx="19" hasCustomPrompt="1"/>
          </p:nvPr>
        </p:nvSpPr>
        <p:spPr>
          <a:xfrm>
            <a:off x="1020059" y="3103993"/>
            <a:ext cx="1698625" cy="800100"/>
          </a:xfrm>
        </p:spPr>
        <p:txBody>
          <a:bodyPr>
            <a:normAutofit/>
          </a:bodyPr>
          <a:lstStyle>
            <a:lvl1pPr marL="0" indent="0">
              <a:buNone/>
              <a:defRPr sz="1600" b="0">
                <a:solidFill>
                  <a:schemeClr val="bg1"/>
                </a:solidFill>
                <a:latin typeface="+mn-lt"/>
              </a:defRPr>
            </a:lvl1pPr>
          </a:lstStyle>
          <a:p>
            <a:pPr lvl="0"/>
            <a:r>
              <a:rPr lang="en-US" noProof="0"/>
              <a:t>Edit Master text styles</a:t>
            </a:r>
          </a:p>
        </p:txBody>
      </p:sp>
      <p:sp>
        <p:nvSpPr>
          <p:cNvPr id="38" name="Text Placeholder 24">
            <a:extLst>
              <a:ext uri="{FF2B5EF4-FFF2-40B4-BE49-F238E27FC236}">
                <a16:creationId xmlns:a16="http://schemas.microsoft.com/office/drawing/2014/main" id="{9AAD5CF9-9A59-4C5F-8C29-B92AD6012119}"/>
              </a:ext>
            </a:extLst>
          </p:cNvPr>
          <p:cNvSpPr>
            <a:spLocks noGrp="1"/>
          </p:cNvSpPr>
          <p:nvPr>
            <p:ph type="body" sz="quarter" idx="20" hasCustomPrompt="1"/>
          </p:nvPr>
        </p:nvSpPr>
        <p:spPr>
          <a:xfrm>
            <a:off x="2718684" y="3103993"/>
            <a:ext cx="1698625" cy="800100"/>
          </a:xfrm>
        </p:spPr>
        <p:txBody>
          <a:bodyPr>
            <a:normAutofit/>
          </a:bodyPr>
          <a:lstStyle>
            <a:lvl1pPr marL="0" indent="0">
              <a:buNone/>
              <a:defRPr sz="1600" b="0">
                <a:solidFill>
                  <a:schemeClr val="bg1"/>
                </a:solidFill>
                <a:latin typeface="+mn-lt"/>
              </a:defRPr>
            </a:lvl1pPr>
          </a:lstStyle>
          <a:p>
            <a:pPr lvl="0"/>
            <a:r>
              <a:rPr lang="en-US" noProof="0"/>
              <a:t>Edit Master text styles</a:t>
            </a:r>
          </a:p>
        </p:txBody>
      </p:sp>
      <p:sp>
        <p:nvSpPr>
          <p:cNvPr id="39" name="Text Placeholder 24">
            <a:extLst>
              <a:ext uri="{FF2B5EF4-FFF2-40B4-BE49-F238E27FC236}">
                <a16:creationId xmlns:a16="http://schemas.microsoft.com/office/drawing/2014/main" id="{C6725172-65CC-4645-B23F-E77886468F31}"/>
              </a:ext>
            </a:extLst>
          </p:cNvPr>
          <p:cNvSpPr>
            <a:spLocks noGrp="1"/>
          </p:cNvSpPr>
          <p:nvPr>
            <p:ph type="body" sz="quarter" idx="21" hasCustomPrompt="1"/>
          </p:nvPr>
        </p:nvSpPr>
        <p:spPr>
          <a:xfrm>
            <a:off x="4794793" y="3103993"/>
            <a:ext cx="2599197" cy="800100"/>
          </a:xfrm>
        </p:spPr>
        <p:txBody>
          <a:bodyPr>
            <a:normAutofit/>
          </a:bodyPr>
          <a:lstStyle>
            <a:lvl1pPr marL="0" indent="0">
              <a:buNone/>
              <a:defRPr sz="1600" b="0">
                <a:solidFill>
                  <a:schemeClr val="bg1"/>
                </a:solidFill>
                <a:latin typeface="+mn-lt"/>
              </a:defRPr>
            </a:lvl1pPr>
          </a:lstStyle>
          <a:p>
            <a:pPr lvl="0"/>
            <a:r>
              <a:rPr lang="en-US" noProof="0"/>
              <a:t>Edit Master text styles</a:t>
            </a:r>
          </a:p>
        </p:txBody>
      </p:sp>
      <p:sp>
        <p:nvSpPr>
          <p:cNvPr id="40" name="Text Placeholder 24">
            <a:extLst>
              <a:ext uri="{FF2B5EF4-FFF2-40B4-BE49-F238E27FC236}">
                <a16:creationId xmlns:a16="http://schemas.microsoft.com/office/drawing/2014/main" id="{0EA5E6CA-5C78-4B75-BA22-59750E7D4501}"/>
              </a:ext>
            </a:extLst>
          </p:cNvPr>
          <p:cNvSpPr>
            <a:spLocks noGrp="1"/>
          </p:cNvSpPr>
          <p:nvPr>
            <p:ph type="body" sz="quarter" idx="22" hasCustomPrompt="1"/>
          </p:nvPr>
        </p:nvSpPr>
        <p:spPr>
          <a:xfrm>
            <a:off x="7876955" y="3102450"/>
            <a:ext cx="3726423" cy="800100"/>
          </a:xfrm>
        </p:spPr>
        <p:txBody>
          <a:bodyPr>
            <a:normAutofit/>
          </a:bodyPr>
          <a:lstStyle>
            <a:lvl1pPr marL="0" indent="0">
              <a:buNone/>
              <a:defRPr sz="1600" b="0">
                <a:solidFill>
                  <a:schemeClr val="bg1"/>
                </a:solidFill>
                <a:latin typeface="+mn-lt"/>
              </a:defRPr>
            </a:lvl1pPr>
          </a:lstStyle>
          <a:p>
            <a:pPr lvl="0"/>
            <a:r>
              <a:rPr lang="en-US" noProof="0"/>
              <a:t>Edit Master text styles</a:t>
            </a:r>
          </a:p>
        </p:txBody>
      </p:sp>
      <p:sp>
        <p:nvSpPr>
          <p:cNvPr id="41" name="Text Placeholder 24">
            <a:extLst>
              <a:ext uri="{FF2B5EF4-FFF2-40B4-BE49-F238E27FC236}">
                <a16:creationId xmlns:a16="http://schemas.microsoft.com/office/drawing/2014/main" id="{E1C61752-F57C-4FBF-93F3-06F43CCA43C8}"/>
              </a:ext>
            </a:extLst>
          </p:cNvPr>
          <p:cNvSpPr>
            <a:spLocks noGrp="1"/>
          </p:cNvSpPr>
          <p:nvPr>
            <p:ph type="body" sz="quarter" idx="23" hasCustomPrompt="1"/>
          </p:nvPr>
        </p:nvSpPr>
        <p:spPr>
          <a:xfrm>
            <a:off x="1657040" y="5751926"/>
            <a:ext cx="8877920" cy="470478"/>
          </a:xfrm>
        </p:spPr>
        <p:txBody>
          <a:bodyPr>
            <a:normAutofit/>
          </a:bodyPr>
          <a:lstStyle>
            <a:lvl1pPr marL="0" indent="0" algn="ctr">
              <a:buNone/>
              <a:defRPr sz="1600" b="0">
                <a:solidFill>
                  <a:schemeClr val="accent4"/>
                </a:solidFill>
                <a:latin typeface="+mn-lt"/>
              </a:defRPr>
            </a:lvl1pPr>
          </a:lstStyle>
          <a:p>
            <a:pPr lvl="0"/>
            <a:r>
              <a:rPr lang="en-US" noProof="0"/>
              <a:t>Edit Master text styles</a:t>
            </a:r>
          </a:p>
        </p:txBody>
      </p:sp>
      <p:sp>
        <p:nvSpPr>
          <p:cNvPr id="42" name="Text Placeholder 24">
            <a:extLst>
              <a:ext uri="{FF2B5EF4-FFF2-40B4-BE49-F238E27FC236}">
                <a16:creationId xmlns:a16="http://schemas.microsoft.com/office/drawing/2014/main" id="{E0232175-FB97-4039-8136-B9DD27441C05}"/>
              </a:ext>
            </a:extLst>
          </p:cNvPr>
          <p:cNvSpPr>
            <a:spLocks noGrp="1"/>
          </p:cNvSpPr>
          <p:nvPr>
            <p:ph type="body" sz="quarter" idx="24" hasCustomPrompt="1"/>
          </p:nvPr>
        </p:nvSpPr>
        <p:spPr>
          <a:xfrm>
            <a:off x="4794791" y="5070254"/>
            <a:ext cx="2599199" cy="800100"/>
          </a:xfrm>
        </p:spPr>
        <p:txBody>
          <a:bodyPr>
            <a:normAutofit/>
          </a:bodyPr>
          <a:lstStyle>
            <a:lvl1pPr marL="0" indent="0">
              <a:buNone/>
              <a:defRPr sz="1600" b="0">
                <a:solidFill>
                  <a:schemeClr val="bg2"/>
                </a:solidFill>
                <a:latin typeface="+mn-lt"/>
              </a:defRPr>
            </a:lvl1pPr>
          </a:lstStyle>
          <a:p>
            <a:pPr lvl="0"/>
            <a:r>
              <a:rPr lang="en-US" noProof="0"/>
              <a:t>Edit Master text styles</a:t>
            </a:r>
          </a:p>
        </p:txBody>
      </p:sp>
      <p:sp>
        <p:nvSpPr>
          <p:cNvPr id="43" name="Text Placeholder 24">
            <a:extLst>
              <a:ext uri="{FF2B5EF4-FFF2-40B4-BE49-F238E27FC236}">
                <a16:creationId xmlns:a16="http://schemas.microsoft.com/office/drawing/2014/main" id="{6E5262C3-0603-403F-AB36-FB4EB9FC7BCB}"/>
              </a:ext>
            </a:extLst>
          </p:cNvPr>
          <p:cNvSpPr>
            <a:spLocks noGrp="1"/>
          </p:cNvSpPr>
          <p:nvPr>
            <p:ph type="body" sz="quarter" idx="25" hasCustomPrompt="1"/>
          </p:nvPr>
        </p:nvSpPr>
        <p:spPr>
          <a:xfrm>
            <a:off x="7890713" y="5070254"/>
            <a:ext cx="3712665" cy="800100"/>
          </a:xfrm>
        </p:spPr>
        <p:txBody>
          <a:bodyPr>
            <a:normAutofit/>
          </a:bodyPr>
          <a:lstStyle>
            <a:lvl1pPr marL="0" indent="0">
              <a:buNone/>
              <a:defRPr sz="1600" b="0">
                <a:solidFill>
                  <a:schemeClr val="bg2"/>
                </a:solidFill>
                <a:latin typeface="+mn-lt"/>
              </a:defRPr>
            </a:lvl1pPr>
          </a:lstStyle>
          <a:p>
            <a:pPr lvl="0"/>
            <a:r>
              <a:rPr lang="en-US" noProof="0"/>
              <a:t>Edit Master text styles</a:t>
            </a:r>
          </a:p>
        </p:txBody>
      </p:sp>
      <p:sp>
        <p:nvSpPr>
          <p:cNvPr id="44" name="Picture Placeholder 12">
            <a:extLst>
              <a:ext uri="{FF2B5EF4-FFF2-40B4-BE49-F238E27FC236}">
                <a16:creationId xmlns:a16="http://schemas.microsoft.com/office/drawing/2014/main" id="{D2FBACFC-8B68-4A37-95A4-26BE5A23D759}"/>
              </a:ext>
            </a:extLst>
          </p:cNvPr>
          <p:cNvSpPr>
            <a:spLocks noGrp="1"/>
          </p:cNvSpPr>
          <p:nvPr>
            <p:ph type="pic" sz="quarter" idx="37"/>
          </p:nvPr>
        </p:nvSpPr>
        <p:spPr>
          <a:xfrm>
            <a:off x="1020058" y="3976866"/>
            <a:ext cx="3273552" cy="1618488"/>
          </a:xfrm>
        </p:spPr>
        <p:txBody>
          <a:bodyPr anchor="ctr" anchorCtr="0">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46" name="Picture Placeholder 12">
            <a:extLst>
              <a:ext uri="{FF2B5EF4-FFF2-40B4-BE49-F238E27FC236}">
                <a16:creationId xmlns:a16="http://schemas.microsoft.com/office/drawing/2014/main" id="{5A6A36C6-8489-4333-927A-141D8F98AE50}"/>
              </a:ext>
            </a:extLst>
          </p:cNvPr>
          <p:cNvSpPr>
            <a:spLocks noGrp="1"/>
          </p:cNvSpPr>
          <p:nvPr>
            <p:ph type="pic" sz="quarter" idx="43"/>
          </p:nvPr>
        </p:nvSpPr>
        <p:spPr>
          <a:xfrm>
            <a:off x="4794792" y="4041034"/>
            <a:ext cx="2599199" cy="896112"/>
          </a:xfrm>
        </p:spPr>
        <p:txBody>
          <a:bodyPr anchor="ctr" anchorCtr="0">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47" name="Picture Placeholder 9">
            <a:extLst>
              <a:ext uri="{FF2B5EF4-FFF2-40B4-BE49-F238E27FC236}">
                <a16:creationId xmlns:a16="http://schemas.microsoft.com/office/drawing/2014/main" id="{BB2DF986-C446-4302-9099-B1512AD5D8CA}"/>
              </a:ext>
            </a:extLst>
          </p:cNvPr>
          <p:cNvSpPr>
            <a:spLocks noGrp="1"/>
          </p:cNvSpPr>
          <p:nvPr>
            <p:ph type="pic" sz="quarter" idx="44"/>
          </p:nvPr>
        </p:nvSpPr>
        <p:spPr>
          <a:xfrm>
            <a:off x="7876955" y="4041034"/>
            <a:ext cx="2599200" cy="896400"/>
          </a:xfrm>
        </p:spPr>
        <p:txBody>
          <a:bodyPr anchor="ctr" anchorCtr="0">
            <a:normAutofit/>
          </a:bodyPr>
          <a:lstStyle>
            <a:lvl1pPr marL="0" indent="0" algn="ctr">
              <a:buNone/>
              <a:defRPr sz="14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311389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E88C711-3D16-496B-BF96-001A0C0A3AAF}"/>
              </a:ext>
              <a:ext uri="{C183D7F6-B498-43B3-948B-1728B52AA6E4}">
                <adec:decorative xmlns:adec="http://schemas.microsoft.com/office/drawing/2017/decorative" val="1"/>
              </a:ext>
            </a:extLst>
          </p:cNvPr>
          <p:cNvSpPr/>
          <p:nvPr userDrawn="1"/>
        </p:nvSpPr>
        <p:spPr>
          <a:xfrm>
            <a:off x="11682374" y="6430061"/>
            <a:ext cx="241402" cy="197510"/>
          </a:xfrm>
          <a:prstGeom prst="rect">
            <a:avLst/>
          </a:prstGeom>
          <a:noFill/>
          <a:ln w="12700" cap="flat">
            <a:noFill/>
            <a:prstDash val="solid"/>
            <a:miter/>
          </a:ln>
        </p:spPr>
        <p:txBody>
          <a:bodyPr rtlCol="0" anchor="ctr"/>
          <a:lstStyle/>
          <a:p>
            <a:pPr algn="l"/>
            <a:endParaRPr lang="en-US" noProof="0" dirty="0"/>
          </a:p>
        </p:txBody>
      </p:sp>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40" y="3410712"/>
            <a:ext cx="11932920" cy="3319272"/>
          </a:xfrm>
          <a:prstGeom prst="rect">
            <a:avLst/>
          </a:prstGeom>
          <a:gradFill flip="none" rotWithShape="1">
            <a:gsLst>
              <a:gs pos="0">
                <a:schemeClr val="accent2">
                  <a:alpha val="80000"/>
                </a:schemeClr>
              </a:gs>
              <a:gs pos="99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CF097552-E3A8-41F6-B00B-4A39A247AA0E}"/>
              </a:ext>
            </a:extLst>
          </p:cNvPr>
          <p:cNvSpPr>
            <a:spLocks noGrp="1"/>
          </p:cNvSpPr>
          <p:nvPr>
            <p:ph type="title" hasCustomPrompt="1"/>
          </p:nvPr>
        </p:nvSpPr>
        <p:spPr>
          <a:xfrm>
            <a:off x="838200" y="3981036"/>
            <a:ext cx="10515600" cy="782638"/>
          </a:xfrm>
        </p:spPr>
        <p:txBody>
          <a:bodyPr/>
          <a:lstStyle>
            <a:lvl1pPr algn="ctr">
              <a:defRPr>
                <a:solidFill>
                  <a:schemeClr val="bg1"/>
                </a:solidFill>
              </a:defRPr>
            </a:lvl1pPr>
          </a:lstStyle>
          <a:p>
            <a:r>
              <a:rPr lang="en-US" noProof="0"/>
              <a:t>DIVIDER SLIDE</a:t>
            </a:r>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lvl1pPr>
              <a:defRPr b="1">
                <a:latin typeface="+mn-lt"/>
              </a:defRPr>
            </a:lvl1p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4070604" y="4804366"/>
            <a:ext cx="4050792"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1" name="Text Placeholder 2">
            <a:extLst>
              <a:ext uri="{FF2B5EF4-FFF2-40B4-BE49-F238E27FC236}">
                <a16:creationId xmlns:a16="http://schemas.microsoft.com/office/drawing/2014/main" id="{F4F6DD4A-6071-4D11-ABDB-28EA5AC87154}"/>
              </a:ext>
            </a:extLst>
          </p:cNvPr>
          <p:cNvSpPr>
            <a:spLocks noGrp="1"/>
          </p:cNvSpPr>
          <p:nvPr>
            <p:ph type="body" idx="1" hasCustomPrompt="1"/>
          </p:nvPr>
        </p:nvSpPr>
        <p:spPr>
          <a:xfrm>
            <a:off x="831850" y="4942478"/>
            <a:ext cx="10515600" cy="459082"/>
          </a:xfrm>
        </p:spPr>
        <p:txBody>
          <a:bodyPr vert="horz" lIns="91440" tIns="45720" rIns="91440" bIns="45720" rtlCol="0">
            <a:normAutofit/>
          </a:bodyPr>
          <a:lstStyle>
            <a:lvl1pPr marL="0" indent="0" algn="ctr">
              <a:buFont typeface="Arial" panose="020B0604020202020204" pitchFamily="34" charset="0"/>
              <a:buNone/>
              <a:defRPr lang="en-US" sz="2300">
                <a:solidFill>
                  <a:schemeClr val="bg2"/>
                </a:solidFill>
              </a:defRPr>
            </a:lvl1pPr>
          </a:lstStyle>
          <a:p>
            <a:pPr marL="228600" lvl="0" indent="-228600" algn="ctr"/>
            <a:r>
              <a:rPr lang="en-US" noProof="0"/>
              <a:t>Edit Master text styles</a:t>
            </a:r>
          </a:p>
        </p:txBody>
      </p:sp>
    </p:spTree>
    <p:extLst>
      <p:ext uri="{BB962C8B-B14F-4D97-AF65-F5344CB8AC3E}">
        <p14:creationId xmlns:p14="http://schemas.microsoft.com/office/powerpoint/2010/main" val="3823477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0" name="Rectangle 9" descr="View of a lake with pine trees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40" y="128016"/>
            <a:ext cx="6858000"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CF097552-E3A8-41F6-B00B-4A39A247AA0E}"/>
              </a:ext>
            </a:extLst>
          </p:cNvPr>
          <p:cNvSpPr>
            <a:spLocks noGrp="1"/>
          </p:cNvSpPr>
          <p:nvPr>
            <p:ph type="title" hasCustomPrompt="1"/>
          </p:nvPr>
        </p:nvSpPr>
        <p:spPr>
          <a:xfrm>
            <a:off x="841248" y="1169256"/>
            <a:ext cx="5285914" cy="782638"/>
          </a:xfrm>
        </p:spPr>
        <p:txBody>
          <a:bodyPr/>
          <a:lstStyle>
            <a:lvl1pPr algn="l">
              <a:defRPr>
                <a:solidFill>
                  <a:schemeClr val="bg1"/>
                </a:solidFill>
              </a:defRPr>
            </a:lvl1pPr>
          </a:lstStyle>
          <a:p>
            <a:r>
              <a:rPr lang="en-US" noProof="0"/>
              <a:t>TEXT LAYOUT 1</a:t>
            </a:r>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2" name="Text Placeholder 17">
            <a:extLst>
              <a:ext uri="{FF2B5EF4-FFF2-40B4-BE49-F238E27FC236}">
                <a16:creationId xmlns:a16="http://schemas.microsoft.com/office/drawing/2014/main" id="{028AD4F5-2320-4533-9EC4-9832091E65CB}"/>
              </a:ext>
            </a:extLst>
          </p:cNvPr>
          <p:cNvSpPr>
            <a:spLocks noGrp="1"/>
          </p:cNvSpPr>
          <p:nvPr>
            <p:ph type="body" sz="quarter" idx="13" hasCustomPrompt="1"/>
          </p:nvPr>
        </p:nvSpPr>
        <p:spPr>
          <a:xfrm>
            <a:off x="841248" y="2136036"/>
            <a:ext cx="5285914" cy="857098"/>
          </a:xfrm>
        </p:spPr>
        <p:txBody>
          <a:bodyPr>
            <a:normAutofit/>
          </a:bodyPr>
          <a:lstStyle>
            <a:lvl1pPr marL="0" indent="0" algn="l">
              <a:buNone/>
              <a:defRPr sz="2300">
                <a:solidFill>
                  <a:schemeClr val="bg2"/>
                </a:solidFill>
              </a:defRPr>
            </a:lvl1pPr>
            <a:lvl2pPr>
              <a:defRPr sz="1800"/>
            </a:lvl2pPr>
            <a:lvl3pPr>
              <a:defRPr sz="1800"/>
            </a:lvl3pPr>
            <a:lvl4pPr>
              <a:defRPr sz="1800"/>
            </a:lvl4pPr>
            <a:lvl5pPr>
              <a:defRPr sz="1800"/>
            </a:lvl5pPr>
          </a:lstStyle>
          <a:p>
            <a:pPr lvl="0"/>
            <a:r>
              <a:rPr lang="en-US" noProof="0"/>
              <a:t>Edit master text styles</a:t>
            </a:r>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1992586"/>
            <a:ext cx="4428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4" name="Text Placeholder 14">
            <a:extLst>
              <a:ext uri="{FF2B5EF4-FFF2-40B4-BE49-F238E27FC236}">
                <a16:creationId xmlns:a16="http://schemas.microsoft.com/office/drawing/2014/main" id="{302F0820-F94A-40EF-B3BE-26CD0CB55173}"/>
              </a:ext>
            </a:extLst>
          </p:cNvPr>
          <p:cNvSpPr>
            <a:spLocks noGrp="1"/>
          </p:cNvSpPr>
          <p:nvPr>
            <p:ph type="body" sz="quarter" idx="15" hasCustomPrompt="1"/>
          </p:nvPr>
        </p:nvSpPr>
        <p:spPr>
          <a:xfrm>
            <a:off x="838199" y="3100269"/>
            <a:ext cx="5288963" cy="2588637"/>
          </a:xfrm>
        </p:spPr>
        <p:txBody>
          <a:bodyPr lIns="0">
            <a:normAutofit/>
          </a:bodyPr>
          <a:lstStyle>
            <a:lvl1pPr marL="180000" indent="-180000">
              <a:spcBef>
                <a:spcPts val="600"/>
              </a:spcBef>
              <a:buClr>
                <a:schemeClr val="bg2"/>
              </a:buClr>
              <a:buFont typeface="Arial" panose="020B0604020202020204" pitchFamily="34" charset="0"/>
              <a:buChar char="•"/>
              <a:defRPr sz="1600" b="0" i="0">
                <a:solidFill>
                  <a:schemeClr val="bg1"/>
                </a:solidFill>
              </a:defRPr>
            </a:lvl1pPr>
          </a:lstStyle>
          <a:p>
            <a:pPr lvl="0"/>
            <a:r>
              <a:rPr lang="en-US" noProof="0"/>
              <a:t>Edit Master text styles</a:t>
            </a:r>
          </a:p>
        </p:txBody>
      </p:sp>
    </p:spTree>
    <p:extLst>
      <p:ext uri="{BB962C8B-B14F-4D97-AF65-F5344CB8AC3E}">
        <p14:creationId xmlns:p14="http://schemas.microsoft.com/office/powerpoint/2010/main" val="3721395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10" name="Rectangle 9" descr="Close up view of lake edge with mountain range background">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40" y="128016"/>
            <a:ext cx="11932920" cy="3319272"/>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CF097552-E3A8-41F6-B00B-4A39A247AA0E}"/>
              </a:ext>
            </a:extLst>
          </p:cNvPr>
          <p:cNvSpPr>
            <a:spLocks noGrp="1"/>
          </p:cNvSpPr>
          <p:nvPr>
            <p:ph type="title" hasCustomPrompt="1"/>
          </p:nvPr>
        </p:nvSpPr>
        <p:spPr>
          <a:xfrm>
            <a:off x="841248" y="1093460"/>
            <a:ext cx="5320386" cy="782638"/>
          </a:xfrm>
        </p:spPr>
        <p:txBody>
          <a:bodyPr/>
          <a:lstStyle>
            <a:lvl1pPr algn="l">
              <a:defRPr>
                <a:solidFill>
                  <a:schemeClr val="bg1"/>
                </a:solidFill>
              </a:defRPr>
            </a:lvl1pPr>
          </a:lstStyle>
          <a:p>
            <a:r>
              <a:rPr lang="en-US" noProof="0"/>
              <a:t>TEXT LAYOUT 2</a:t>
            </a:r>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2" name="Text Placeholder 17">
            <a:extLst>
              <a:ext uri="{FF2B5EF4-FFF2-40B4-BE49-F238E27FC236}">
                <a16:creationId xmlns:a16="http://schemas.microsoft.com/office/drawing/2014/main" id="{028AD4F5-2320-4533-9EC4-9832091E65CB}"/>
              </a:ext>
            </a:extLst>
          </p:cNvPr>
          <p:cNvSpPr>
            <a:spLocks noGrp="1"/>
          </p:cNvSpPr>
          <p:nvPr>
            <p:ph type="body" sz="quarter" idx="13" hasCustomPrompt="1"/>
          </p:nvPr>
        </p:nvSpPr>
        <p:spPr>
          <a:xfrm>
            <a:off x="841248" y="2060240"/>
            <a:ext cx="5320386" cy="882524"/>
          </a:xfrm>
        </p:spPr>
        <p:txBody>
          <a:bodyPr>
            <a:normAutofit/>
          </a:bodyPr>
          <a:lstStyle>
            <a:lvl1pPr marL="0" indent="0" algn="l">
              <a:buNone/>
              <a:defRPr sz="2300">
                <a:solidFill>
                  <a:schemeClr val="bg2"/>
                </a:solidFill>
              </a:defRPr>
            </a:lvl1pPr>
            <a:lvl2pPr>
              <a:defRPr sz="1800"/>
            </a:lvl2pPr>
            <a:lvl3pPr>
              <a:defRPr sz="1800"/>
            </a:lvl3pPr>
            <a:lvl4pPr>
              <a:defRPr sz="1800"/>
            </a:lvl4pPr>
            <a:lvl5pPr>
              <a:defRPr sz="1800"/>
            </a:lvl5pPr>
          </a:lstStyle>
          <a:p>
            <a:pPr lvl="0"/>
            <a:r>
              <a:rPr lang="en-US" noProof="0"/>
              <a:t>Edit master text styles</a:t>
            </a:r>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4693" y="1916790"/>
            <a:ext cx="4500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1" name="Text Placeholder 14">
            <a:extLst>
              <a:ext uri="{FF2B5EF4-FFF2-40B4-BE49-F238E27FC236}">
                <a16:creationId xmlns:a16="http://schemas.microsoft.com/office/drawing/2014/main" id="{4B6CBCCA-9781-462D-AF43-C6AAE3D1AAA9}"/>
              </a:ext>
            </a:extLst>
          </p:cNvPr>
          <p:cNvSpPr>
            <a:spLocks noGrp="1"/>
          </p:cNvSpPr>
          <p:nvPr>
            <p:ph type="body" sz="quarter" idx="15" hasCustomPrompt="1"/>
          </p:nvPr>
        </p:nvSpPr>
        <p:spPr>
          <a:xfrm>
            <a:off x="6817897" y="1125545"/>
            <a:ext cx="4707842" cy="1849304"/>
          </a:xfrm>
        </p:spPr>
        <p:txBody>
          <a:bodyPr>
            <a:normAutofit/>
          </a:bodyPr>
          <a:lstStyle>
            <a:lvl1pPr marL="180000" indent="-180000">
              <a:spcBef>
                <a:spcPts val="600"/>
              </a:spcBef>
              <a:buClr>
                <a:schemeClr val="bg2"/>
              </a:buClr>
              <a:buFont typeface="Arial" panose="020B0604020202020204" pitchFamily="34" charset="0"/>
              <a:buChar char="•"/>
              <a:defRPr sz="1600" b="0" i="0">
                <a:solidFill>
                  <a:schemeClr val="bg1"/>
                </a:solidFill>
              </a:defRPr>
            </a:lvl1pPr>
          </a:lstStyle>
          <a:p>
            <a:pPr lvl="0"/>
            <a:r>
              <a:rPr lang="en-US" noProof="0"/>
              <a:t>Edit Master text styles</a:t>
            </a:r>
          </a:p>
        </p:txBody>
      </p:sp>
    </p:spTree>
    <p:extLst>
      <p:ext uri="{BB962C8B-B14F-4D97-AF65-F5344CB8AC3E}">
        <p14:creationId xmlns:p14="http://schemas.microsoft.com/office/powerpoint/2010/main" val="2599193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Section Layout">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99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8" name="Text Placeholder 2">
            <a:extLst>
              <a:ext uri="{FF2B5EF4-FFF2-40B4-BE49-F238E27FC236}">
                <a16:creationId xmlns:a16="http://schemas.microsoft.com/office/drawing/2014/main" id="{03373955-AB5B-4186-8098-9DBA0AB2650E}"/>
              </a:ext>
            </a:extLst>
          </p:cNvPr>
          <p:cNvSpPr>
            <a:spLocks noGrp="1"/>
          </p:cNvSpPr>
          <p:nvPr>
            <p:ph type="body" idx="1" hasCustomPrompt="1"/>
          </p:nvPr>
        </p:nvSpPr>
        <p:spPr>
          <a:xfrm>
            <a:off x="1159649" y="2738211"/>
            <a:ext cx="4183650" cy="454353"/>
          </a:xfrm>
        </p:spPr>
        <p:txBody>
          <a:bodyPr>
            <a:noAutofit/>
          </a:bodyPr>
          <a:lstStyle>
            <a:lvl1pPr marL="0" indent="0">
              <a:buNone/>
              <a:defRPr sz="3000" b="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Section 1 title</a:t>
            </a:r>
          </a:p>
        </p:txBody>
      </p:sp>
      <p:sp>
        <p:nvSpPr>
          <p:cNvPr id="9" name="Text Placeholder 26">
            <a:extLst>
              <a:ext uri="{FF2B5EF4-FFF2-40B4-BE49-F238E27FC236}">
                <a16:creationId xmlns:a16="http://schemas.microsoft.com/office/drawing/2014/main" id="{B534F865-65DF-4129-9CE5-414E24937576}"/>
              </a:ext>
            </a:extLst>
          </p:cNvPr>
          <p:cNvSpPr>
            <a:spLocks noGrp="1"/>
          </p:cNvSpPr>
          <p:nvPr>
            <p:ph type="body" sz="quarter" idx="16" hasCustomPrompt="1"/>
          </p:nvPr>
        </p:nvSpPr>
        <p:spPr>
          <a:xfrm>
            <a:off x="838201" y="1835244"/>
            <a:ext cx="10515599" cy="629105"/>
          </a:xfrm>
        </p:spPr>
        <p:txBody>
          <a:bodyPr lIns="0" rIns="0">
            <a:noAutofit/>
          </a:bodyPr>
          <a:lstStyle>
            <a:lvl1pPr marL="0" indent="0" algn="ctr">
              <a:buNone/>
              <a:defRPr sz="2300" b="0" i="0">
                <a:solidFill>
                  <a:schemeClr val="bg2"/>
                </a:solidFill>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Edit master text styles</a:t>
            </a:r>
          </a:p>
        </p:txBody>
      </p:sp>
      <p:sp>
        <p:nvSpPr>
          <p:cNvPr id="10" name="Text Placeholder 2">
            <a:extLst>
              <a:ext uri="{FF2B5EF4-FFF2-40B4-BE49-F238E27FC236}">
                <a16:creationId xmlns:a16="http://schemas.microsoft.com/office/drawing/2014/main" id="{23A3472E-32B4-4CAD-B5D0-420AA3FB4CE3}"/>
              </a:ext>
            </a:extLst>
          </p:cNvPr>
          <p:cNvSpPr>
            <a:spLocks noGrp="1"/>
          </p:cNvSpPr>
          <p:nvPr>
            <p:ph type="body" idx="18" hasCustomPrompt="1"/>
          </p:nvPr>
        </p:nvSpPr>
        <p:spPr>
          <a:xfrm>
            <a:off x="6627121" y="2738211"/>
            <a:ext cx="4183650" cy="454353"/>
          </a:xfrm>
        </p:spPr>
        <p:txBody>
          <a:bodyPr>
            <a:noAutofit/>
          </a:bodyPr>
          <a:lstStyle>
            <a:lvl1pPr marL="0" indent="0">
              <a:buNone/>
              <a:defRPr sz="3000" b="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Section 2 title</a:t>
            </a:r>
          </a:p>
        </p:txBody>
      </p:sp>
      <p:sp>
        <p:nvSpPr>
          <p:cNvPr id="11" name="Text Placeholder 26">
            <a:extLst>
              <a:ext uri="{FF2B5EF4-FFF2-40B4-BE49-F238E27FC236}">
                <a16:creationId xmlns:a16="http://schemas.microsoft.com/office/drawing/2014/main" id="{1AEED068-3EA0-4BF4-875C-02473E9EB0CC}"/>
              </a:ext>
            </a:extLst>
          </p:cNvPr>
          <p:cNvSpPr>
            <a:spLocks noGrp="1"/>
          </p:cNvSpPr>
          <p:nvPr>
            <p:ph type="body" sz="quarter" idx="20" hasCustomPrompt="1"/>
          </p:nvPr>
        </p:nvSpPr>
        <p:spPr>
          <a:xfrm>
            <a:off x="1159649" y="3428501"/>
            <a:ext cx="4365625" cy="2333625"/>
          </a:xfrm>
        </p:spPr>
        <p:txBody>
          <a:bodyPr>
            <a:normAutofit/>
          </a:bodyPr>
          <a:lstStyle>
            <a:lvl1pPr marL="180000" indent="-180000">
              <a:spcBef>
                <a:spcPts val="600"/>
              </a:spcBef>
              <a:buClr>
                <a:schemeClr val="bg2"/>
              </a:buClr>
              <a:defRPr sz="16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noProof="0"/>
              <a:t>Edit Master text styles</a:t>
            </a:r>
          </a:p>
        </p:txBody>
      </p:sp>
      <p:sp>
        <p:nvSpPr>
          <p:cNvPr id="12" name="Text Placeholder 26">
            <a:extLst>
              <a:ext uri="{FF2B5EF4-FFF2-40B4-BE49-F238E27FC236}">
                <a16:creationId xmlns:a16="http://schemas.microsoft.com/office/drawing/2014/main" id="{3590B9DA-A2DF-4AE1-9A98-C7B84F48C3A9}"/>
              </a:ext>
            </a:extLst>
          </p:cNvPr>
          <p:cNvSpPr>
            <a:spLocks noGrp="1"/>
          </p:cNvSpPr>
          <p:nvPr>
            <p:ph type="body" sz="quarter" idx="21" hasCustomPrompt="1"/>
          </p:nvPr>
        </p:nvSpPr>
        <p:spPr>
          <a:xfrm>
            <a:off x="6627121" y="3428501"/>
            <a:ext cx="4365625" cy="2333625"/>
          </a:xfrm>
        </p:spPr>
        <p:txBody>
          <a:bodyPr>
            <a:normAutofit/>
          </a:bodyPr>
          <a:lstStyle>
            <a:lvl1pPr marL="180000" indent="-180000">
              <a:spcBef>
                <a:spcPts val="600"/>
              </a:spcBef>
              <a:buClr>
                <a:schemeClr val="bg2"/>
              </a:buClr>
              <a:defRPr sz="16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noProof="0"/>
              <a:t>Edit Master text styles</a:t>
            </a:r>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38200" y="557629"/>
            <a:ext cx="10515600" cy="1325563"/>
          </a:xfrm>
        </p:spPr>
        <p:txBody>
          <a:bodyPr lIns="0" rIns="0"/>
          <a:lstStyle>
            <a:lvl1pPr algn="ctr">
              <a:defRPr>
                <a:solidFill>
                  <a:schemeClr val="bg1"/>
                </a:solidFill>
              </a:defRPr>
            </a:lvl1pPr>
          </a:lstStyle>
          <a:p>
            <a:r>
              <a:rPr lang="en-US" noProof="0"/>
              <a:t>COMPARISON</a:t>
            </a:r>
          </a:p>
        </p:txBody>
      </p:sp>
      <p:sp>
        <p:nvSpPr>
          <p:cNvPr id="15" name="Oval 14">
            <a:extLst>
              <a:ext uri="{FF2B5EF4-FFF2-40B4-BE49-F238E27FC236}">
                <a16:creationId xmlns:a16="http://schemas.microsoft.com/office/drawing/2014/main" id="{B6E88236-C248-4008-9619-75BCE6D3401C}"/>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4111752" y="1667974"/>
            <a:ext cx="3968496" cy="36576"/>
          </a:xfrm>
          <a:prstGeom prst="rect">
            <a:avLst/>
          </a:prstGeom>
          <a:solidFill>
            <a:schemeClr val="bg2"/>
          </a:solidFill>
          <a:ln w="12700" cap="flat">
            <a:noFill/>
            <a:prstDash val="solid"/>
            <a:miter/>
          </a:ln>
        </p:spPr>
        <p:txBody>
          <a:bodyPr rtlCol="0" anchor="ctr"/>
          <a:lstStyle/>
          <a:p>
            <a:pPr algn="l"/>
            <a:endParaRPr lang="en-US" noProof="0" dirty="0"/>
          </a:p>
        </p:txBody>
      </p:sp>
    </p:spTree>
    <p:extLst>
      <p:ext uri="{BB962C8B-B14F-4D97-AF65-F5344CB8AC3E}">
        <p14:creationId xmlns:p14="http://schemas.microsoft.com/office/powerpoint/2010/main" val="3450372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100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9" name="Text Placeholder 26">
            <a:extLst>
              <a:ext uri="{FF2B5EF4-FFF2-40B4-BE49-F238E27FC236}">
                <a16:creationId xmlns:a16="http://schemas.microsoft.com/office/drawing/2014/main" id="{B534F865-65DF-4129-9CE5-414E24937576}"/>
              </a:ext>
            </a:extLst>
          </p:cNvPr>
          <p:cNvSpPr>
            <a:spLocks noGrp="1"/>
          </p:cNvSpPr>
          <p:nvPr>
            <p:ph type="body" sz="quarter" idx="16" hasCustomPrompt="1"/>
          </p:nvPr>
        </p:nvSpPr>
        <p:spPr>
          <a:xfrm>
            <a:off x="841248" y="3359239"/>
            <a:ext cx="4357688" cy="2252574"/>
          </a:xfrm>
        </p:spPr>
        <p:txBody>
          <a:bodyPr lIns="0" rIns="0">
            <a:noAutofit/>
          </a:bodyPr>
          <a:lstStyle>
            <a:lvl1pPr marL="0" indent="0" algn="l">
              <a:buNone/>
              <a:defRPr sz="2300" b="0" i="0">
                <a:solidFill>
                  <a:schemeClr val="bg2"/>
                </a:solidFill>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Edit master text styles</a:t>
            </a:r>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41248" y="2081624"/>
            <a:ext cx="4357688" cy="1325563"/>
          </a:xfrm>
        </p:spPr>
        <p:txBody>
          <a:bodyPr lIns="0" rIns="0"/>
          <a:lstStyle>
            <a:lvl1pPr algn="l">
              <a:defRPr>
                <a:solidFill>
                  <a:schemeClr val="bg1"/>
                </a:solidFill>
              </a:defRPr>
            </a:lvl1pPr>
          </a:lstStyle>
          <a:p>
            <a:r>
              <a:rPr lang="en-US" noProof="0"/>
              <a:t>CHART SLIDE</a:t>
            </a:r>
          </a:p>
        </p:txBody>
      </p:sp>
      <p:sp>
        <p:nvSpPr>
          <p:cNvPr id="15" name="Oval 14">
            <a:extLst>
              <a:ext uri="{FF2B5EF4-FFF2-40B4-BE49-F238E27FC236}">
                <a16:creationId xmlns:a16="http://schemas.microsoft.com/office/drawing/2014/main" id="{B6E88236-C248-4008-9619-75BCE6D3401C}"/>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911877" y="3191969"/>
            <a:ext cx="3968496"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6" name="Chart Placeholder 18">
            <a:extLst>
              <a:ext uri="{FF2B5EF4-FFF2-40B4-BE49-F238E27FC236}">
                <a16:creationId xmlns:a16="http://schemas.microsoft.com/office/drawing/2014/main" id="{BE9C98A7-B145-402E-BADA-CE785E3BA996}"/>
              </a:ext>
            </a:extLst>
          </p:cNvPr>
          <p:cNvSpPr>
            <a:spLocks noGrp="1"/>
          </p:cNvSpPr>
          <p:nvPr>
            <p:ph type="chart" sz="quarter" idx="32"/>
          </p:nvPr>
        </p:nvSpPr>
        <p:spPr>
          <a:xfrm>
            <a:off x="6981371" y="1246188"/>
            <a:ext cx="4284663" cy="4365625"/>
          </a:xfrm>
        </p:spPr>
        <p:txBody>
          <a:bodyPr anchor="ctr" anchorCtr="0">
            <a:normAutofit/>
          </a:bodyPr>
          <a:lstStyle>
            <a:lvl1pPr marL="0" indent="0" algn="ctr">
              <a:buNone/>
              <a:defRPr sz="1600">
                <a:solidFill>
                  <a:schemeClr val="tx1">
                    <a:lumMod val="50000"/>
                    <a:lumOff val="50000"/>
                  </a:schemeClr>
                </a:solidFill>
              </a:defRPr>
            </a:lvl1pPr>
          </a:lstStyle>
          <a:p>
            <a:r>
              <a:rPr lang="en-US" noProof="0"/>
              <a:t>Click icon to add chart</a:t>
            </a:r>
            <a:endParaRPr lang="en-US" noProof="0" dirty="0"/>
          </a:p>
        </p:txBody>
      </p:sp>
    </p:spTree>
    <p:extLst>
      <p:ext uri="{BB962C8B-B14F-4D97-AF65-F5344CB8AC3E}">
        <p14:creationId xmlns:p14="http://schemas.microsoft.com/office/powerpoint/2010/main" val="2525342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100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9" name="Text Placeholder 26">
            <a:extLst>
              <a:ext uri="{FF2B5EF4-FFF2-40B4-BE49-F238E27FC236}">
                <a16:creationId xmlns:a16="http://schemas.microsoft.com/office/drawing/2014/main" id="{B534F865-65DF-4129-9CE5-414E24937576}"/>
              </a:ext>
            </a:extLst>
          </p:cNvPr>
          <p:cNvSpPr>
            <a:spLocks noGrp="1"/>
          </p:cNvSpPr>
          <p:nvPr>
            <p:ph type="body" sz="quarter" idx="16" hasCustomPrompt="1"/>
          </p:nvPr>
        </p:nvSpPr>
        <p:spPr>
          <a:xfrm>
            <a:off x="8683563" y="3359239"/>
            <a:ext cx="2596896" cy="2252574"/>
          </a:xfrm>
        </p:spPr>
        <p:txBody>
          <a:bodyPr lIns="0" rIns="0">
            <a:noAutofit/>
          </a:bodyPr>
          <a:lstStyle>
            <a:lvl1pPr marL="0" indent="0" algn="l">
              <a:buNone/>
              <a:defRPr sz="2300" b="0" i="0">
                <a:solidFill>
                  <a:schemeClr val="bg2"/>
                </a:solidFill>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Edit master text styles</a:t>
            </a:r>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683562" y="1757774"/>
            <a:ext cx="2669859" cy="1325563"/>
          </a:xfrm>
        </p:spPr>
        <p:txBody>
          <a:bodyPr lIns="0" rIns="0"/>
          <a:lstStyle>
            <a:lvl1pPr algn="l">
              <a:defRPr>
                <a:solidFill>
                  <a:schemeClr val="bg1"/>
                </a:solidFill>
              </a:defRPr>
            </a:lvl1pPr>
          </a:lstStyle>
          <a:p>
            <a:r>
              <a:rPr lang="en-US" noProof="0"/>
              <a:t>TABLE SLIDE</a:t>
            </a:r>
          </a:p>
        </p:txBody>
      </p:sp>
      <p:sp>
        <p:nvSpPr>
          <p:cNvPr id="15" name="Oval 14">
            <a:extLst>
              <a:ext uri="{FF2B5EF4-FFF2-40B4-BE49-F238E27FC236}">
                <a16:creationId xmlns:a16="http://schemas.microsoft.com/office/drawing/2014/main" id="{B6E88236-C248-4008-9619-75BCE6D3401C}"/>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8683563" y="3191969"/>
            <a:ext cx="1545336"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3" name="Table Placeholder 17">
            <a:extLst>
              <a:ext uri="{FF2B5EF4-FFF2-40B4-BE49-F238E27FC236}">
                <a16:creationId xmlns:a16="http://schemas.microsoft.com/office/drawing/2014/main" id="{62814DE5-26B2-4A8E-BA8D-A2E4C5547EB9}"/>
              </a:ext>
            </a:extLst>
          </p:cNvPr>
          <p:cNvSpPr>
            <a:spLocks noGrp="1"/>
          </p:cNvSpPr>
          <p:nvPr>
            <p:ph type="tbl" sz="quarter" idx="17"/>
          </p:nvPr>
        </p:nvSpPr>
        <p:spPr>
          <a:xfrm>
            <a:off x="911225" y="1505433"/>
            <a:ext cx="6561138" cy="3847135"/>
          </a:xfrm>
        </p:spPr>
        <p:txBody>
          <a:bodyPr anchor="ctr" anchorCtr="0">
            <a:normAutofit/>
          </a:bodyPr>
          <a:lstStyle>
            <a:lvl1pPr marL="0" indent="0" algn="ctr">
              <a:buNone/>
              <a:defRPr sz="1600">
                <a:solidFill>
                  <a:schemeClr val="tx1">
                    <a:lumMod val="50000"/>
                    <a:lumOff val="50000"/>
                  </a:schemeClr>
                </a:solidFill>
              </a:defRPr>
            </a:lvl1pPr>
          </a:lstStyle>
          <a:p>
            <a:r>
              <a:rPr lang="en-US" noProof="0"/>
              <a:t>Click icon to add table</a:t>
            </a:r>
            <a:endParaRPr lang="en-US" noProof="0" dirty="0"/>
          </a:p>
        </p:txBody>
      </p:sp>
    </p:spTree>
    <p:extLst>
      <p:ext uri="{BB962C8B-B14F-4D97-AF65-F5344CB8AC3E}">
        <p14:creationId xmlns:p14="http://schemas.microsoft.com/office/powerpoint/2010/main" val="240194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and 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3C23D1-BE9A-4E52-9BEF-D55C4CB7574F}"/>
              </a:ext>
              <a:ext uri="{C183D7F6-B498-43B3-948B-1728B52AA6E4}">
                <adec:decorative xmlns:adec="http://schemas.microsoft.com/office/drawing/2017/decorative" val="1"/>
              </a:ext>
            </a:extLst>
          </p:cNvPr>
          <p:cNvSpPr/>
          <p:nvPr userDrawn="1"/>
        </p:nvSpPr>
        <p:spPr>
          <a:xfrm>
            <a:off x="11645798" y="6386170"/>
            <a:ext cx="307239" cy="343814"/>
          </a:xfrm>
          <a:prstGeom prst="rect">
            <a:avLst/>
          </a:prstGeom>
          <a:noFill/>
          <a:ln w="12700" cap="flat">
            <a:noFill/>
            <a:prstDash val="solid"/>
            <a:miter/>
          </a:ln>
        </p:spPr>
        <p:txBody>
          <a:bodyPr rtlCol="0" anchor="ctr"/>
          <a:lstStyle/>
          <a:p>
            <a:pPr algn="l"/>
            <a:endParaRPr lang="en-US" noProof="0" dirty="0"/>
          </a:p>
        </p:txBody>
      </p:sp>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40" y="128016"/>
            <a:ext cx="11932920" cy="2368296"/>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4" name="Text Placeholder 26">
            <a:extLst>
              <a:ext uri="{FF2B5EF4-FFF2-40B4-BE49-F238E27FC236}">
                <a16:creationId xmlns:a16="http://schemas.microsoft.com/office/drawing/2014/main" id="{B33A3032-1037-4342-827F-CF1349978260}"/>
              </a:ext>
            </a:extLst>
          </p:cNvPr>
          <p:cNvSpPr>
            <a:spLocks noGrp="1"/>
          </p:cNvSpPr>
          <p:nvPr>
            <p:ph type="body" sz="quarter" idx="16" hasCustomPrompt="1"/>
          </p:nvPr>
        </p:nvSpPr>
        <p:spPr>
          <a:xfrm>
            <a:off x="838201" y="1835244"/>
            <a:ext cx="10515599" cy="629105"/>
          </a:xfrm>
        </p:spPr>
        <p:txBody>
          <a:bodyPr lIns="0" rIns="0">
            <a:noAutofit/>
          </a:bodyPr>
          <a:lstStyle>
            <a:lvl1pPr marL="0" indent="0" algn="ctr">
              <a:buNone/>
              <a:defRPr sz="2300" b="0" i="0">
                <a:solidFill>
                  <a:schemeClr val="bg2"/>
                </a:solidFill>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Edit master text styles</a:t>
            </a:r>
          </a:p>
        </p:txBody>
      </p:sp>
      <p:sp>
        <p:nvSpPr>
          <p:cNvPr id="15" name="Title 1">
            <a:extLst>
              <a:ext uri="{FF2B5EF4-FFF2-40B4-BE49-F238E27FC236}">
                <a16:creationId xmlns:a16="http://schemas.microsoft.com/office/drawing/2014/main" id="{FD6F6A17-AFDC-40C7-9D63-50FA052A1614}"/>
              </a:ext>
            </a:extLst>
          </p:cNvPr>
          <p:cNvSpPr>
            <a:spLocks noGrp="1"/>
          </p:cNvSpPr>
          <p:nvPr>
            <p:ph type="title" hasCustomPrompt="1"/>
          </p:nvPr>
        </p:nvSpPr>
        <p:spPr>
          <a:xfrm>
            <a:off x="838200" y="557629"/>
            <a:ext cx="10515600" cy="1325563"/>
          </a:xfrm>
        </p:spPr>
        <p:txBody>
          <a:bodyPr lIns="0" rIns="0"/>
          <a:lstStyle>
            <a:lvl1pPr algn="ctr">
              <a:defRPr>
                <a:solidFill>
                  <a:schemeClr val="bg1"/>
                </a:solidFill>
              </a:defRPr>
            </a:lvl1pPr>
          </a:lstStyle>
          <a:p>
            <a:r>
              <a:rPr lang="en-US" noProof="0"/>
              <a:t>BIG IMAGE SLIDE</a:t>
            </a:r>
          </a:p>
        </p:txBody>
      </p:sp>
      <p:sp>
        <p:nvSpPr>
          <p:cNvPr id="16" name="Rectangle 15">
            <a:extLst>
              <a:ext uri="{FF2B5EF4-FFF2-40B4-BE49-F238E27FC236}">
                <a16:creationId xmlns:a16="http://schemas.microsoft.com/office/drawing/2014/main" id="{6668B9DC-C6AF-45D4-BBA3-A5EF781EAB7F}"/>
              </a:ext>
              <a:ext uri="{C183D7F6-B498-43B3-948B-1728B52AA6E4}">
                <adec:decorative xmlns:adec="http://schemas.microsoft.com/office/drawing/2017/decorative" val="1"/>
              </a:ext>
            </a:extLst>
          </p:cNvPr>
          <p:cNvSpPr/>
          <p:nvPr userDrawn="1"/>
        </p:nvSpPr>
        <p:spPr>
          <a:xfrm>
            <a:off x="3759708" y="1667974"/>
            <a:ext cx="4672584" cy="36576"/>
          </a:xfrm>
          <a:prstGeom prst="rect">
            <a:avLst/>
          </a:prstGeom>
          <a:solidFill>
            <a:schemeClr val="bg2"/>
          </a:solidFill>
          <a:ln w="12700" cap="flat">
            <a:noFill/>
            <a:prstDash val="solid"/>
            <a:miter/>
          </a:ln>
        </p:spPr>
        <p:txBody>
          <a:bodyPr rtlCol="0" anchor="ctr"/>
          <a:lstStyle/>
          <a:p>
            <a:pPr algn="l"/>
            <a:endParaRPr lang="en-US" noProof="0" dirty="0"/>
          </a:p>
        </p:txBody>
      </p:sp>
    </p:spTree>
    <p:extLst>
      <p:ext uri="{BB962C8B-B14F-4D97-AF65-F5344CB8AC3E}">
        <p14:creationId xmlns:p14="http://schemas.microsoft.com/office/powerpoint/2010/main" val="1761272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Layout">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100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38200" y="268873"/>
            <a:ext cx="10515600" cy="1325563"/>
          </a:xfrm>
        </p:spPr>
        <p:txBody>
          <a:bodyPr lIns="0" rIns="0"/>
          <a:lstStyle>
            <a:lvl1pPr algn="ctr">
              <a:defRPr>
                <a:solidFill>
                  <a:schemeClr val="bg1"/>
                </a:solidFill>
              </a:defRPr>
            </a:lvl1pPr>
          </a:lstStyle>
          <a:p>
            <a:r>
              <a:rPr lang="en-US" noProof="0"/>
              <a:t>VIDEO SLIDE</a:t>
            </a:r>
          </a:p>
        </p:txBody>
      </p:sp>
      <p:sp>
        <p:nvSpPr>
          <p:cNvPr id="15" name="Oval 14">
            <a:extLst>
              <a:ext uri="{FF2B5EF4-FFF2-40B4-BE49-F238E27FC236}">
                <a16:creationId xmlns:a16="http://schemas.microsoft.com/office/drawing/2014/main" id="{B6E88236-C248-4008-9619-75BCE6D3401C}"/>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6" name="Media Placeholder 7">
            <a:extLst>
              <a:ext uri="{FF2B5EF4-FFF2-40B4-BE49-F238E27FC236}">
                <a16:creationId xmlns:a16="http://schemas.microsoft.com/office/drawing/2014/main" id="{A11F77F4-4B16-4503-B9B6-AE22C686E3E3}"/>
              </a:ext>
            </a:extLst>
          </p:cNvPr>
          <p:cNvSpPr>
            <a:spLocks noGrp="1"/>
          </p:cNvSpPr>
          <p:nvPr>
            <p:ph type="media" sz="quarter" idx="17"/>
          </p:nvPr>
        </p:nvSpPr>
        <p:spPr>
          <a:xfrm>
            <a:off x="1395984" y="1497770"/>
            <a:ext cx="9400032" cy="4215384"/>
          </a:xfrm>
        </p:spPr>
        <p:txBody>
          <a:bodyPr anchor="ctr" anchorCtr="0">
            <a:normAutofit/>
          </a:bodyPr>
          <a:lstStyle>
            <a:lvl1pPr marL="0" indent="0" algn="ctr">
              <a:buNone/>
              <a:defRPr sz="1400"/>
            </a:lvl1pPr>
          </a:lstStyle>
          <a:p>
            <a:r>
              <a:rPr lang="en-US" noProof="0"/>
              <a:t>Click icon to add media</a:t>
            </a:r>
            <a:endParaRPr lang="en-US" noProof="0" dirty="0"/>
          </a:p>
        </p:txBody>
      </p:sp>
    </p:spTree>
    <p:extLst>
      <p:ext uri="{BB962C8B-B14F-4D97-AF65-F5344CB8AC3E}">
        <p14:creationId xmlns:p14="http://schemas.microsoft.com/office/powerpoint/2010/main" val="2399738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475097E-EB08-4475-9112-275B8402794C}"/>
              </a:ext>
            </a:extLst>
          </p:cNvPr>
          <p:cNvSpPr>
            <a:spLocks noGrp="1"/>
          </p:cNvSpPr>
          <p:nvPr>
            <p:ph type="sldNum" sz="quarter" idx="4"/>
          </p:nvPr>
        </p:nvSpPr>
        <p:spPr>
          <a:xfrm>
            <a:off x="5821279" y="6118484"/>
            <a:ext cx="549442" cy="365125"/>
          </a:xfrm>
          <a:prstGeom prst="rect">
            <a:avLst/>
          </a:prstGeom>
        </p:spPr>
        <p:txBody>
          <a:bodyPr vert="horz" lIns="91440" tIns="45720" rIns="91440" bIns="45720" rtlCol="0" anchor="ctr"/>
          <a:lstStyle>
            <a:lvl1pPr algn="ctr">
              <a:defRPr sz="1600" b="1">
                <a:solidFill>
                  <a:schemeClr val="bg1"/>
                </a:solidFill>
                <a:latin typeface="+mn-lt"/>
              </a:defRPr>
            </a:lvl1pPr>
          </a:lstStyle>
          <a:p>
            <a:fld id="{D495E168-DA5E-4888-8D8A-92B118324C14}" type="slidenum">
              <a:rPr lang="en-US" noProof="0" smtClean="0"/>
              <a:pPr/>
              <a:t>‹#›</a:t>
            </a:fld>
            <a:endParaRPr lang="en-US" noProof="0" dirty="0"/>
          </a:p>
        </p:txBody>
      </p:sp>
      <p:sp>
        <p:nvSpPr>
          <p:cNvPr id="2" name="Title Placeholder 1">
            <a:extLst>
              <a:ext uri="{FF2B5EF4-FFF2-40B4-BE49-F238E27FC236}">
                <a16:creationId xmlns:a16="http://schemas.microsoft.com/office/drawing/2014/main" id="{A8DB6A3A-74E6-4FE2-8AD2-CEB0704471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2C0128AA-FDF4-4DD5-A009-3C58D24570F2}"/>
              </a:ext>
            </a:extLst>
          </p:cNvPr>
          <p:cNvSpPr>
            <a:spLocks noGrp="1"/>
          </p:cNvSpPr>
          <p:nvPr>
            <p:ph type="body" idx="1"/>
          </p:nvPr>
        </p:nvSpPr>
        <p:spPr>
          <a:xfrm>
            <a:off x="838200" y="1825625"/>
            <a:ext cx="10515600" cy="4048274"/>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BB1C2DC0-7E13-4A66-9F9B-371BA9C6E4F1}"/>
              </a:ext>
            </a:extLst>
          </p:cNvPr>
          <p:cNvSpPr>
            <a:spLocks noGrp="1"/>
          </p:cNvSpPr>
          <p:nvPr>
            <p:ph type="dt" sz="half" idx="2"/>
          </p:nvPr>
        </p:nvSpPr>
        <p:spPr>
          <a:xfrm>
            <a:off x="8610600" y="6118484"/>
            <a:ext cx="2743200" cy="365125"/>
          </a:xfrm>
          <a:prstGeom prst="rect">
            <a:avLst/>
          </a:prstGeom>
        </p:spPr>
        <p:txBody>
          <a:bodyPr vert="horz" lIns="91440" tIns="45720" rIns="91440" bIns="45720" rtlCol="0" anchor="ctr"/>
          <a:lstStyle>
            <a:lvl1pPr algn="r">
              <a:defRPr sz="1600">
                <a:solidFill>
                  <a:schemeClr val="bg2"/>
                </a:solidFill>
              </a:defRPr>
            </a:lvl1pPr>
          </a:lstStyle>
          <a:p>
            <a:r>
              <a:rPr lang="en-US" noProof="0" dirty="0"/>
              <a:t>MM.DD.20XX</a:t>
            </a:r>
          </a:p>
        </p:txBody>
      </p:sp>
      <p:sp>
        <p:nvSpPr>
          <p:cNvPr id="11" name="Footer Placeholder 4">
            <a:extLst>
              <a:ext uri="{FF2B5EF4-FFF2-40B4-BE49-F238E27FC236}">
                <a16:creationId xmlns:a16="http://schemas.microsoft.com/office/drawing/2014/main" id="{1F296578-6D40-435B-861E-0904DDC10B7C}"/>
              </a:ext>
            </a:extLst>
          </p:cNvPr>
          <p:cNvSpPr>
            <a:spLocks noGrp="1"/>
          </p:cNvSpPr>
          <p:nvPr>
            <p:ph type="ftr" sz="quarter" idx="3"/>
          </p:nvPr>
        </p:nvSpPr>
        <p:spPr>
          <a:xfrm>
            <a:off x="838200" y="6118484"/>
            <a:ext cx="3398763" cy="365125"/>
          </a:xfrm>
          <a:prstGeom prst="rect">
            <a:avLst/>
          </a:prstGeom>
        </p:spPr>
        <p:txBody>
          <a:bodyPr vert="horz" lIns="91440" tIns="45720" rIns="91440" bIns="45720" rtlCol="0" anchor="ctr"/>
          <a:lstStyle>
            <a:lvl1pPr algn="l">
              <a:defRPr sz="1600">
                <a:solidFill>
                  <a:schemeClr val="bg2"/>
                </a:solidFill>
              </a:defRPr>
            </a:lvl1pPr>
          </a:lstStyle>
          <a:p>
            <a:r>
              <a:rPr lang="en-US" noProof="0" dirty="0"/>
              <a:t>ADD A FOOTER</a:t>
            </a:r>
          </a:p>
        </p:txBody>
      </p:sp>
    </p:spTree>
    <p:extLst>
      <p:ext uri="{BB962C8B-B14F-4D97-AF65-F5344CB8AC3E}">
        <p14:creationId xmlns:p14="http://schemas.microsoft.com/office/powerpoint/2010/main" val="3223999130"/>
      </p:ext>
    </p:extLst>
  </p:cSld>
  <p:clrMap bg1="lt1" tx1="dk1" bg2="lt2" tx2="dk2" accent1="accent1" accent2="accent2" accent3="accent3" accent4="accent4" accent5="accent5" accent6="accent6" hlink="hlink" folHlink="folHlink"/>
  <p:sldLayoutIdLst>
    <p:sldLayoutId id="2147483653" r:id="rId1"/>
    <p:sldLayoutId id="2147483677" r:id="rId2"/>
    <p:sldLayoutId id="2147483678" r:id="rId3"/>
    <p:sldLayoutId id="2147483679" r:id="rId4"/>
    <p:sldLayoutId id="2147483681" r:id="rId5"/>
    <p:sldLayoutId id="2147483682" r:id="rId6"/>
    <p:sldLayoutId id="2147483683" r:id="rId7"/>
    <p:sldLayoutId id="2147483684" r:id="rId8"/>
    <p:sldLayoutId id="2147483685" r:id="rId9"/>
    <p:sldLayoutId id="2147483686" r:id="rId10"/>
    <p:sldLayoutId id="2147483689" r:id="rId11"/>
    <p:sldLayoutId id="2147483690" r:id="rId12"/>
    <p:sldLayoutId id="2147483691" r:id="rId13"/>
    <p:sldLayoutId id="2147483692" r:id="rId14"/>
    <p:sldLayoutId id="2147483693" r:id="rId15"/>
    <p:sldLayoutId id="2147483694" r:id="rId16"/>
    <p:sldLayoutId id="2147483687" r:id="rId17"/>
    <p:sldLayoutId id="2147483695" r:id="rId18"/>
    <p:sldLayoutId id="2147483688" r:id="rId19"/>
  </p:sldLayoutIdLst>
  <p:hf hdr="0" dt="0"/>
  <p:txStyles>
    <p:titleStyle>
      <a:lvl1pPr algn="l" defTabSz="914400" rtl="0" eaLnBrk="1" latinLnBrk="0" hangingPunct="1">
        <a:lnSpc>
          <a:spcPct val="90000"/>
        </a:lnSpc>
        <a:spcBef>
          <a:spcPct val="0"/>
        </a:spcBef>
        <a:buNone/>
        <a:defRPr sz="5000" b="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72" userDrawn="1">
          <p15:clr>
            <a:srgbClr val="F26B43"/>
          </p15:clr>
        </p15:guide>
        <p15:guide id="2" pos="574" userDrawn="1">
          <p15:clr>
            <a:srgbClr val="F26B43"/>
          </p15:clr>
        </p15:guide>
        <p15:guide id="3" pos="7106" userDrawn="1">
          <p15:clr>
            <a:srgbClr val="F26B43"/>
          </p15:clr>
        </p15:guide>
        <p15:guide id="4" orient="horz" pos="3748" userDrawn="1">
          <p15:clr>
            <a:srgbClr val="F26B43"/>
          </p15:clr>
        </p15:guide>
        <p15:guide id="5" pos="4407" userDrawn="1">
          <p15:clr>
            <a:srgbClr val="F26B43"/>
          </p15:clr>
        </p15:guide>
        <p15:guide id="6" pos="3273" userDrawn="1">
          <p15:clr>
            <a:srgbClr val="F26B43"/>
          </p15:clr>
        </p15:guide>
        <p15:guide id="7" pos="3840" userDrawn="1">
          <p15:clr>
            <a:srgbClr val="F26B43"/>
          </p15:clr>
        </p15:guide>
        <p15:guide id="8" orient="horz" pos="2160" userDrawn="1">
          <p15:clr>
            <a:srgbClr val="F26B43"/>
          </p15:clr>
        </p15:guide>
        <p15:guide id="9" pos="302" userDrawn="1">
          <p15:clr>
            <a:srgbClr val="F26B43"/>
          </p15:clr>
        </p15:guide>
        <p15:guide id="10" pos="73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2.xml"/><Relationship Id="rId4" Type="http://schemas.openxmlformats.org/officeDocument/2006/relationships/image" Target="../media/image61.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hyperlink" Target="https://forms.office.com/Pages/ResponsePage.aspx?id=m278xvtRqEi3eZ7lZLQEE9l-e0oGL2FFrEwgzAPT8qxUM1RISzM3OVI3Nzk4UUNVT1RONlVTMU1USCQlQCN0PWcu" TargetMode="Externa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calendly.com/wendysheffield/15min" TargetMode="Externa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12.xml"/><Relationship Id="rId1" Type="http://schemas.openxmlformats.org/officeDocument/2006/relationships/video" Target="https://www.youtube.com/embed/dPUGQX5nDR8?feature=oembed"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9.xml"/><Relationship Id="rId1" Type="http://schemas.openxmlformats.org/officeDocument/2006/relationships/video" Target="https://www.youtube.com/embed/BNjN9sy26Bw?start=2&amp;feature=oembed"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857963-8D3D-4F24-B535-54652EE095F0}"/>
              </a:ext>
            </a:extLst>
          </p:cNvPr>
          <p:cNvSpPr>
            <a:spLocks noGrp="1"/>
          </p:cNvSpPr>
          <p:nvPr>
            <p:ph type="title"/>
          </p:nvPr>
        </p:nvSpPr>
        <p:spPr/>
        <p:txBody>
          <a:bodyPr/>
          <a:lstStyle/>
          <a:p>
            <a:r>
              <a:rPr lang="en-US" dirty="0"/>
              <a:t>1</a:t>
            </a:r>
            <a:r>
              <a:rPr lang="en-US" baseline="30000" dirty="0"/>
              <a:t>st</a:t>
            </a:r>
            <a:r>
              <a:rPr lang="en-US" dirty="0"/>
              <a:t> Day of Field</a:t>
            </a:r>
            <a:br>
              <a:rPr lang="en-US" dirty="0"/>
            </a:br>
            <a:r>
              <a:rPr lang="en-US" dirty="0"/>
              <a:t>Orientation</a:t>
            </a:r>
            <a:endParaRPr lang="ru-RU" dirty="0"/>
          </a:p>
        </p:txBody>
      </p:sp>
      <p:sp>
        <p:nvSpPr>
          <p:cNvPr id="5" name="Text Placeholder 4">
            <a:extLst>
              <a:ext uri="{FF2B5EF4-FFF2-40B4-BE49-F238E27FC236}">
                <a16:creationId xmlns:a16="http://schemas.microsoft.com/office/drawing/2014/main" id="{B623514F-9C9F-4868-A7D9-66CAA07E615D}"/>
              </a:ext>
            </a:extLst>
          </p:cNvPr>
          <p:cNvSpPr>
            <a:spLocks noGrp="1"/>
          </p:cNvSpPr>
          <p:nvPr>
            <p:ph type="body" sz="quarter" idx="13"/>
          </p:nvPr>
        </p:nvSpPr>
        <p:spPr/>
        <p:txBody>
          <a:bodyPr/>
          <a:lstStyle/>
          <a:p>
            <a:r>
              <a:rPr lang="en-US" dirty="0"/>
              <a:t>Welcome to Field!</a:t>
            </a:r>
            <a:br>
              <a:rPr lang="en-US" dirty="0"/>
            </a:br>
            <a:endParaRPr lang="ru-RU" dirty="0"/>
          </a:p>
        </p:txBody>
      </p:sp>
      <p:sp>
        <p:nvSpPr>
          <p:cNvPr id="2" name="TextBox 1">
            <a:extLst>
              <a:ext uri="{FF2B5EF4-FFF2-40B4-BE49-F238E27FC236}">
                <a16:creationId xmlns:a16="http://schemas.microsoft.com/office/drawing/2014/main" id="{8AF4499A-E6DD-4309-890D-05245C411D08}"/>
              </a:ext>
            </a:extLst>
          </p:cNvPr>
          <p:cNvSpPr txBox="1"/>
          <p:nvPr/>
        </p:nvSpPr>
        <p:spPr>
          <a:xfrm>
            <a:off x="661012" y="517793"/>
            <a:ext cx="373820" cy="369332"/>
          </a:xfrm>
          <a:prstGeom prst="rect">
            <a:avLst/>
          </a:prstGeom>
          <a:noFill/>
        </p:spPr>
        <p:txBody>
          <a:bodyPr wrap="none" rtlCol="0">
            <a:spAutoFit/>
          </a:bodyPr>
          <a:lstStyle/>
          <a:p>
            <a:r>
              <a:rPr lang="en-US" dirty="0">
                <a:solidFill>
                  <a:srgbClr val="F7F1E4"/>
                </a:solidFill>
              </a:rPr>
              <a:t>W</a:t>
            </a:r>
          </a:p>
        </p:txBody>
      </p:sp>
    </p:spTree>
    <p:extLst>
      <p:ext uri="{BB962C8B-B14F-4D97-AF65-F5344CB8AC3E}">
        <p14:creationId xmlns:p14="http://schemas.microsoft.com/office/powerpoint/2010/main" val="2142316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6E3CA51-C160-4FC6-91F1-75A1A5242E53}"/>
              </a:ext>
            </a:extLst>
          </p:cNvPr>
          <p:cNvSpPr>
            <a:spLocks noGrp="1"/>
          </p:cNvSpPr>
          <p:nvPr>
            <p:ph type="sldNum" sz="quarter" idx="10"/>
          </p:nvPr>
        </p:nvSpPr>
        <p:spPr/>
        <p:txBody>
          <a:bodyPr/>
          <a:lstStyle/>
          <a:p>
            <a:fld id="{D495E168-DA5E-4888-8D8A-92B118324C14}" type="slidenum">
              <a:rPr lang="en-US" noProof="0" smtClean="0"/>
              <a:pPr/>
              <a:t>10</a:t>
            </a:fld>
            <a:endParaRPr lang="en-US" noProof="0" dirty="0"/>
          </a:p>
        </p:txBody>
      </p:sp>
      <p:sp>
        <p:nvSpPr>
          <p:cNvPr id="3" name="Footer Placeholder 2">
            <a:extLst>
              <a:ext uri="{FF2B5EF4-FFF2-40B4-BE49-F238E27FC236}">
                <a16:creationId xmlns:a16="http://schemas.microsoft.com/office/drawing/2014/main" id="{982F3E58-D59E-46EF-A10C-3DC2AC51BA14}"/>
              </a:ext>
            </a:extLst>
          </p:cNvPr>
          <p:cNvSpPr>
            <a:spLocks noGrp="1"/>
          </p:cNvSpPr>
          <p:nvPr>
            <p:ph type="ftr" sz="quarter" idx="12"/>
          </p:nvPr>
        </p:nvSpPr>
        <p:spPr>
          <a:xfrm>
            <a:off x="9392265" y="6150234"/>
            <a:ext cx="3398763" cy="365125"/>
          </a:xfrm>
        </p:spPr>
        <p:txBody>
          <a:bodyPr/>
          <a:lstStyle/>
          <a:p>
            <a:r>
              <a:rPr lang="en-US" dirty="0"/>
              <a:t>654R/655R syllabi</a:t>
            </a:r>
            <a:endParaRPr lang="en-US" noProof="0" dirty="0"/>
          </a:p>
        </p:txBody>
      </p:sp>
      <p:sp>
        <p:nvSpPr>
          <p:cNvPr id="4" name="Content Placeholder 3">
            <a:extLst>
              <a:ext uri="{FF2B5EF4-FFF2-40B4-BE49-F238E27FC236}">
                <a16:creationId xmlns:a16="http://schemas.microsoft.com/office/drawing/2014/main" id="{5873281B-CED4-47B5-B361-98B2882D8FBB}"/>
              </a:ext>
            </a:extLst>
          </p:cNvPr>
          <p:cNvSpPr>
            <a:spLocks noGrp="1"/>
          </p:cNvSpPr>
          <p:nvPr>
            <p:ph idx="1"/>
          </p:nvPr>
        </p:nvSpPr>
        <p:spPr>
          <a:xfrm>
            <a:off x="838200" y="1949708"/>
            <a:ext cx="10515600" cy="4351338"/>
          </a:xfrm>
        </p:spPr>
        <p:txBody>
          <a:bodyPr>
            <a:noAutofit/>
          </a:bodyPr>
          <a:lstStyle/>
          <a:p>
            <a:r>
              <a:rPr lang="en-US" sz="2400" i="1" dirty="0"/>
              <a:t>“The BYU School of Social Work Field Education Department utilizes an Administrative Team Approach. Information regarding your field internships, field performance, and anything that could/may potentially impact your internship attendance or performance will be shared with members of the Field team. The Field Education team consists of: The Director of Field Education, the Field Liaison, and the School of Social Work Program Manager. Weekly ongoing administrative assistance and support is provided by the School of Social Work Program Manager who attends Field Team meetings. If the Director of Field Education has a meaningful concern related to any Field Education related matter, such information may be shared with the Director of the School of Social Work. Narrative responses to Monthly Time and Reflection Logs may be read by either the Director of Field Education, the Field Liaison, or both.”</a:t>
            </a:r>
          </a:p>
          <a:p>
            <a:pPr marL="0" indent="0">
              <a:buNone/>
            </a:pPr>
            <a:endParaRPr lang="en-US" sz="2000" i="1" dirty="0"/>
          </a:p>
        </p:txBody>
      </p:sp>
      <p:sp>
        <p:nvSpPr>
          <p:cNvPr id="5" name="Title 4">
            <a:extLst>
              <a:ext uri="{FF2B5EF4-FFF2-40B4-BE49-F238E27FC236}">
                <a16:creationId xmlns:a16="http://schemas.microsoft.com/office/drawing/2014/main" id="{14E177E0-8D74-421F-B448-49EBF057CA45}"/>
              </a:ext>
            </a:extLst>
          </p:cNvPr>
          <p:cNvSpPr>
            <a:spLocks noGrp="1"/>
          </p:cNvSpPr>
          <p:nvPr>
            <p:ph type="title"/>
          </p:nvPr>
        </p:nvSpPr>
        <p:spPr/>
        <p:txBody>
          <a:bodyPr>
            <a:normAutofit fontScale="90000"/>
          </a:bodyPr>
          <a:lstStyle/>
          <a:p>
            <a:r>
              <a:rPr lang="en-US" dirty="0"/>
              <a:t>Field Education </a:t>
            </a:r>
            <a:br>
              <a:rPr lang="en-US" dirty="0"/>
            </a:br>
            <a:r>
              <a:rPr lang="en-US" dirty="0"/>
              <a:t>Administrative Team Approach:</a:t>
            </a:r>
          </a:p>
        </p:txBody>
      </p:sp>
    </p:spTree>
    <p:extLst>
      <p:ext uri="{BB962C8B-B14F-4D97-AF65-F5344CB8AC3E}">
        <p14:creationId xmlns:p14="http://schemas.microsoft.com/office/powerpoint/2010/main" val="89177427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D57A04-5228-45E3-BF26-D0B93FAA6817}"/>
              </a:ext>
            </a:extLst>
          </p:cNvPr>
          <p:cNvSpPr>
            <a:spLocks noGrp="1"/>
          </p:cNvSpPr>
          <p:nvPr>
            <p:ph type="sldNum" sz="quarter" idx="10"/>
          </p:nvPr>
        </p:nvSpPr>
        <p:spPr/>
        <p:txBody>
          <a:bodyPr/>
          <a:lstStyle/>
          <a:p>
            <a:fld id="{D495E168-DA5E-4888-8D8A-92B118324C14}" type="slidenum">
              <a:rPr lang="en-US" noProof="0" smtClean="0"/>
              <a:pPr/>
              <a:t>100</a:t>
            </a:fld>
            <a:endParaRPr lang="en-US" noProof="0" dirty="0"/>
          </a:p>
        </p:txBody>
      </p:sp>
      <p:sp>
        <p:nvSpPr>
          <p:cNvPr id="4" name="Content Placeholder 3">
            <a:extLst>
              <a:ext uri="{FF2B5EF4-FFF2-40B4-BE49-F238E27FC236}">
                <a16:creationId xmlns:a16="http://schemas.microsoft.com/office/drawing/2014/main" id="{3A794B6A-D143-4AF1-B2BA-0AFCB064576B}"/>
              </a:ext>
            </a:extLst>
          </p:cNvPr>
          <p:cNvSpPr>
            <a:spLocks noGrp="1"/>
          </p:cNvSpPr>
          <p:nvPr>
            <p:ph idx="1"/>
          </p:nvPr>
        </p:nvSpPr>
        <p:spPr/>
        <p:txBody>
          <a:bodyPr vert="horz" lIns="91440" tIns="45720" rIns="91440" bIns="45720" rtlCol="0" anchor="t">
            <a:normAutofit lnSpcReduction="10000"/>
          </a:bodyPr>
          <a:lstStyle/>
          <a:p>
            <a:r>
              <a:rPr lang="en-US" dirty="0"/>
              <a:t>We are in a unique and unprecedented time in Field Education.</a:t>
            </a:r>
          </a:p>
          <a:p>
            <a:r>
              <a:rPr lang="en-US" dirty="0"/>
              <a:t>While we are making plans as if everything will "proceed without a glitch", it is possible this might not be the case.</a:t>
            </a:r>
          </a:p>
          <a:p>
            <a:r>
              <a:rPr lang="en-US" dirty="0"/>
              <a:t>In the case of unforeseen internship disruptions we will "pivot" and make changes as necessary.</a:t>
            </a:r>
          </a:p>
          <a:p>
            <a:r>
              <a:rPr lang="en-US" dirty="0"/>
              <a:t>We have put in alternatives in case of internship disruptions.</a:t>
            </a:r>
          </a:p>
          <a:p>
            <a:r>
              <a:rPr lang="en-US" dirty="0"/>
              <a:t>Remote Field Activities and Course-Embedded Field Related Assignments are to be recorded on Monthly "Simulation" Logs.</a:t>
            </a:r>
          </a:p>
          <a:p>
            <a:r>
              <a:rPr lang="en-US" dirty="0"/>
              <a:t>If needed, these hours might be counted toward your field education internship hour totals.</a:t>
            </a:r>
          </a:p>
        </p:txBody>
      </p:sp>
      <p:sp>
        <p:nvSpPr>
          <p:cNvPr id="5" name="Title 4">
            <a:extLst>
              <a:ext uri="{FF2B5EF4-FFF2-40B4-BE49-F238E27FC236}">
                <a16:creationId xmlns:a16="http://schemas.microsoft.com/office/drawing/2014/main" id="{A9B8BAC3-4BEE-437F-854F-FC060A4C15FF}"/>
              </a:ext>
            </a:extLst>
          </p:cNvPr>
          <p:cNvSpPr>
            <a:spLocks noGrp="1"/>
          </p:cNvSpPr>
          <p:nvPr>
            <p:ph type="title"/>
          </p:nvPr>
        </p:nvSpPr>
        <p:spPr/>
        <p:txBody>
          <a:bodyPr/>
          <a:lstStyle/>
          <a:p>
            <a:r>
              <a:rPr lang="en-US" dirty="0"/>
              <a:t>COVID-19 and MSW Field Education:</a:t>
            </a:r>
          </a:p>
        </p:txBody>
      </p:sp>
    </p:spTree>
    <p:extLst>
      <p:ext uri="{BB962C8B-B14F-4D97-AF65-F5344CB8AC3E}">
        <p14:creationId xmlns:p14="http://schemas.microsoft.com/office/powerpoint/2010/main" val="369615857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0CDB68-90D6-44BD-AA60-9D8D568F2EBB}"/>
              </a:ext>
            </a:extLst>
          </p:cNvPr>
          <p:cNvSpPr>
            <a:spLocks noGrp="1"/>
          </p:cNvSpPr>
          <p:nvPr>
            <p:ph type="sldNum" sz="quarter" idx="10"/>
          </p:nvPr>
        </p:nvSpPr>
        <p:spPr/>
        <p:txBody>
          <a:bodyPr/>
          <a:lstStyle/>
          <a:p>
            <a:fld id="{D495E168-DA5E-4888-8D8A-92B118324C14}" type="slidenum">
              <a:rPr lang="en-US" noProof="0" smtClean="0"/>
              <a:pPr/>
              <a:t>101</a:t>
            </a:fld>
            <a:endParaRPr lang="en-US" noProof="0" dirty="0"/>
          </a:p>
        </p:txBody>
      </p:sp>
      <p:sp>
        <p:nvSpPr>
          <p:cNvPr id="4" name="Content Placeholder 3">
            <a:extLst>
              <a:ext uri="{FF2B5EF4-FFF2-40B4-BE49-F238E27FC236}">
                <a16:creationId xmlns:a16="http://schemas.microsoft.com/office/drawing/2014/main" id="{B984E798-8789-4767-800A-B2B38F2ACCF0}"/>
              </a:ext>
            </a:extLst>
          </p:cNvPr>
          <p:cNvSpPr>
            <a:spLocks noGrp="1"/>
          </p:cNvSpPr>
          <p:nvPr>
            <p:ph idx="1"/>
          </p:nvPr>
        </p:nvSpPr>
        <p:spPr>
          <a:xfrm>
            <a:off x="838200" y="2003077"/>
            <a:ext cx="10515600" cy="4173886"/>
          </a:xfrm>
        </p:spPr>
        <p:txBody>
          <a:bodyPr vert="horz" lIns="91440" tIns="45720" rIns="91440" bIns="45720" rtlCol="0" anchor="t">
            <a:normAutofit fontScale="92500" lnSpcReduction="10000"/>
          </a:bodyPr>
          <a:lstStyle/>
          <a:p>
            <a:r>
              <a:rPr lang="en-US" b="1" u="sng" dirty="0">
                <a:ea typeface="+mn-lt"/>
                <a:cs typeface="+mn-lt"/>
              </a:rPr>
              <a:t>COVID-19 Safety Vetting of Internship Agencies</a:t>
            </a:r>
            <a:r>
              <a:rPr lang="en-US" dirty="0">
                <a:ea typeface="+mn-lt"/>
                <a:cs typeface="+mn-lt"/>
              </a:rPr>
              <a:t>: BYU’s field department has contacted all internship agencies to ensure that student safety will be maintained within internship placements.  All agencies are meeting County, State, and National CDC guidelines. Telehealth is used whenever feasible. In those agencies where students are required to be onsite and work face-to-face with others, all are following the guidelines for:  face masking, social distancing, sanitization, no visitation, and health assessment (questions, taking of temperature, etc.) of all employees who enter the premises on a daily basis. The field team will continue to monitor such on a weekly basis. All internships have been approved by the Dean of the College of Family, Home and Social Sciences, as well as an Associate Academic Vice President of the University. </a:t>
            </a:r>
            <a:endParaRPr lang="en-US" dirty="0"/>
          </a:p>
        </p:txBody>
      </p:sp>
      <p:sp>
        <p:nvSpPr>
          <p:cNvPr id="5" name="Title 4">
            <a:extLst>
              <a:ext uri="{FF2B5EF4-FFF2-40B4-BE49-F238E27FC236}">
                <a16:creationId xmlns:a16="http://schemas.microsoft.com/office/drawing/2014/main" id="{AD7734B7-C3B3-4CBC-8370-71DD76DCBC2A}"/>
              </a:ext>
            </a:extLst>
          </p:cNvPr>
          <p:cNvSpPr>
            <a:spLocks noGrp="1"/>
          </p:cNvSpPr>
          <p:nvPr>
            <p:ph type="title"/>
          </p:nvPr>
        </p:nvSpPr>
        <p:spPr/>
        <p:txBody>
          <a:bodyPr>
            <a:normAutofit fontScale="90000"/>
          </a:bodyPr>
          <a:lstStyle/>
          <a:p>
            <a:r>
              <a:rPr lang="en-US" dirty="0"/>
              <a:t>Field Education Adjustments </a:t>
            </a:r>
            <a:br>
              <a:rPr lang="en-US" dirty="0"/>
            </a:br>
            <a:r>
              <a:rPr lang="en-US" dirty="0"/>
              <a:t>due to COVID-19....</a:t>
            </a:r>
          </a:p>
        </p:txBody>
      </p:sp>
    </p:spTree>
    <p:extLst>
      <p:ext uri="{BB962C8B-B14F-4D97-AF65-F5344CB8AC3E}">
        <p14:creationId xmlns:p14="http://schemas.microsoft.com/office/powerpoint/2010/main" val="62404952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AEBA3D-5A1C-408E-A0F1-ACE006A2F9D6}"/>
              </a:ext>
            </a:extLst>
          </p:cNvPr>
          <p:cNvSpPr>
            <a:spLocks noGrp="1"/>
          </p:cNvSpPr>
          <p:nvPr>
            <p:ph type="sldNum" sz="quarter" idx="10"/>
          </p:nvPr>
        </p:nvSpPr>
        <p:spPr/>
        <p:txBody>
          <a:bodyPr/>
          <a:lstStyle/>
          <a:p>
            <a:fld id="{D495E168-DA5E-4888-8D8A-92B118324C14}" type="slidenum">
              <a:rPr lang="en-US" noProof="0" smtClean="0"/>
              <a:pPr/>
              <a:t>102</a:t>
            </a:fld>
            <a:endParaRPr lang="en-US" noProof="0" dirty="0"/>
          </a:p>
        </p:txBody>
      </p:sp>
      <p:sp>
        <p:nvSpPr>
          <p:cNvPr id="3" name="Footer Placeholder 2">
            <a:extLst>
              <a:ext uri="{FF2B5EF4-FFF2-40B4-BE49-F238E27FC236}">
                <a16:creationId xmlns:a16="http://schemas.microsoft.com/office/drawing/2014/main" id="{8F04988E-2C34-481C-BA75-16EE7104880E}"/>
              </a:ext>
            </a:extLst>
          </p:cNvPr>
          <p:cNvSpPr>
            <a:spLocks noGrp="1"/>
          </p:cNvSpPr>
          <p:nvPr>
            <p:ph type="ftr" sz="quarter" idx="12"/>
          </p:nvPr>
        </p:nvSpPr>
        <p:spPr>
          <a:xfrm>
            <a:off x="228600" y="6375691"/>
            <a:ext cx="7995075" cy="365125"/>
          </a:xfrm>
        </p:spPr>
        <p:txBody>
          <a:bodyPr/>
          <a:lstStyle/>
          <a:p>
            <a:r>
              <a:rPr lang="en-US" dirty="0"/>
              <a:t>https://www.cdc.gov/coronavirus/2019-ncov/symptoms-testing/symptoms.html</a:t>
            </a:r>
            <a:endParaRPr lang="en-US" noProof="0" dirty="0"/>
          </a:p>
        </p:txBody>
      </p:sp>
      <p:pic>
        <p:nvPicPr>
          <p:cNvPr id="6" name="Content Placeholder 5">
            <a:extLst>
              <a:ext uri="{FF2B5EF4-FFF2-40B4-BE49-F238E27FC236}">
                <a16:creationId xmlns:a16="http://schemas.microsoft.com/office/drawing/2014/main" id="{B37CF5D4-C99A-4C23-98A3-FD3A6FD8BF8F}"/>
              </a:ext>
            </a:extLst>
          </p:cNvPr>
          <p:cNvPicPr>
            <a:picLocks noGrp="1" noChangeAspect="1"/>
          </p:cNvPicPr>
          <p:nvPr>
            <p:ph idx="1"/>
          </p:nvPr>
        </p:nvPicPr>
        <p:blipFill>
          <a:blip r:embed="rId2"/>
          <a:stretch>
            <a:fillRect/>
          </a:stretch>
        </p:blipFill>
        <p:spPr>
          <a:xfrm>
            <a:off x="3001976" y="1600314"/>
            <a:ext cx="7995075" cy="4351338"/>
          </a:xfrm>
          <a:prstGeom prst="rect">
            <a:avLst/>
          </a:prstGeom>
        </p:spPr>
      </p:pic>
      <p:sp>
        <p:nvSpPr>
          <p:cNvPr id="5" name="Title 4">
            <a:extLst>
              <a:ext uri="{FF2B5EF4-FFF2-40B4-BE49-F238E27FC236}">
                <a16:creationId xmlns:a16="http://schemas.microsoft.com/office/drawing/2014/main" id="{1973D357-2354-491A-8CEE-6210E2622A33}"/>
              </a:ext>
            </a:extLst>
          </p:cNvPr>
          <p:cNvSpPr>
            <a:spLocks noGrp="1"/>
          </p:cNvSpPr>
          <p:nvPr>
            <p:ph type="title"/>
          </p:nvPr>
        </p:nvSpPr>
        <p:spPr/>
        <p:txBody>
          <a:bodyPr/>
          <a:lstStyle/>
          <a:p>
            <a:r>
              <a:rPr lang="en-US" dirty="0"/>
              <a:t>COVID-19 Symptoms</a:t>
            </a:r>
          </a:p>
        </p:txBody>
      </p:sp>
    </p:spTree>
    <p:extLst>
      <p:ext uri="{BB962C8B-B14F-4D97-AF65-F5344CB8AC3E}">
        <p14:creationId xmlns:p14="http://schemas.microsoft.com/office/powerpoint/2010/main" val="309568379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1E3DFC-410E-4477-B06A-2CA819F825C1}"/>
              </a:ext>
            </a:extLst>
          </p:cNvPr>
          <p:cNvSpPr>
            <a:spLocks noGrp="1"/>
          </p:cNvSpPr>
          <p:nvPr>
            <p:ph type="sldNum" sz="quarter" idx="10"/>
          </p:nvPr>
        </p:nvSpPr>
        <p:spPr/>
        <p:txBody>
          <a:bodyPr/>
          <a:lstStyle/>
          <a:p>
            <a:fld id="{D495E168-DA5E-4888-8D8A-92B118324C14}" type="slidenum">
              <a:rPr lang="en-US" noProof="0" smtClean="0"/>
              <a:pPr/>
              <a:t>103</a:t>
            </a:fld>
            <a:endParaRPr lang="en-US" noProof="0" dirty="0"/>
          </a:p>
        </p:txBody>
      </p:sp>
      <p:sp>
        <p:nvSpPr>
          <p:cNvPr id="4" name="Content Placeholder 3">
            <a:extLst>
              <a:ext uri="{FF2B5EF4-FFF2-40B4-BE49-F238E27FC236}">
                <a16:creationId xmlns:a16="http://schemas.microsoft.com/office/drawing/2014/main" id="{2F9258C7-05CA-4B55-82AB-B96F39DF7173}"/>
              </a:ext>
            </a:extLst>
          </p:cNvPr>
          <p:cNvSpPr>
            <a:spLocks noGrp="1"/>
          </p:cNvSpPr>
          <p:nvPr>
            <p:ph idx="1"/>
          </p:nvPr>
        </p:nvSpPr>
        <p:spPr>
          <a:xfrm>
            <a:off x="1118610" y="2431985"/>
            <a:ext cx="5252111" cy="3656756"/>
          </a:xfrm>
        </p:spPr>
        <p:txBody>
          <a:bodyPr vert="horz" lIns="91440" tIns="45720" rIns="91440" bIns="45720" rtlCol="0" anchor="t">
            <a:normAutofit/>
          </a:bodyPr>
          <a:lstStyle/>
          <a:p>
            <a:r>
              <a:rPr lang="en-US" b="1" u="sng" dirty="0">
                <a:ea typeface="+mn-lt"/>
                <a:cs typeface="+mn-lt"/>
              </a:rPr>
              <a:t>COVID-19 Safety Precautions:</a:t>
            </a:r>
            <a:r>
              <a:rPr lang="en-US" dirty="0">
                <a:ea typeface="+mn-lt"/>
                <a:cs typeface="+mn-lt"/>
              </a:rPr>
              <a:t>  </a:t>
            </a:r>
          </a:p>
          <a:p>
            <a:pPr lvl="1"/>
            <a:r>
              <a:rPr lang="en-US" dirty="0">
                <a:ea typeface="+mn-lt"/>
                <a:cs typeface="+mn-lt"/>
              </a:rPr>
              <a:t>Wear a Mask</a:t>
            </a:r>
          </a:p>
          <a:p>
            <a:pPr lvl="1"/>
            <a:r>
              <a:rPr lang="en-US" dirty="0">
                <a:ea typeface="+mn-lt"/>
                <a:cs typeface="+mn-lt"/>
              </a:rPr>
              <a:t>Wash your Hands</a:t>
            </a:r>
          </a:p>
          <a:p>
            <a:pPr lvl="1"/>
            <a:r>
              <a:rPr lang="en-US" dirty="0">
                <a:ea typeface="+mn-lt"/>
                <a:cs typeface="+mn-lt"/>
              </a:rPr>
              <a:t>Social Distance</a:t>
            </a:r>
          </a:p>
          <a:p>
            <a:pPr lvl="1"/>
            <a:r>
              <a:rPr lang="en-US" dirty="0">
                <a:ea typeface="+mn-lt"/>
                <a:cs typeface="+mn-lt"/>
              </a:rPr>
              <a:t>Vaccination</a:t>
            </a:r>
          </a:p>
          <a:p>
            <a:pPr lvl="1"/>
            <a:r>
              <a:rPr lang="en-US" dirty="0">
                <a:ea typeface="+mn-lt"/>
                <a:cs typeface="+mn-lt"/>
              </a:rPr>
              <a:t>Healthy Together App</a:t>
            </a:r>
          </a:p>
          <a:p>
            <a:pPr lvl="1"/>
            <a:r>
              <a:rPr lang="en-US" dirty="0">
                <a:ea typeface="+mn-lt"/>
                <a:cs typeface="+mn-lt"/>
              </a:rPr>
              <a:t>Quarantine as necessary</a:t>
            </a:r>
          </a:p>
          <a:p>
            <a:pPr lvl="1"/>
            <a:r>
              <a:rPr lang="en-US" dirty="0">
                <a:ea typeface="+mn-lt"/>
                <a:cs typeface="+mn-lt"/>
              </a:rPr>
              <a:t>“Oh, be wise….”</a:t>
            </a:r>
            <a:endParaRPr lang="en-US" dirty="0"/>
          </a:p>
          <a:p>
            <a:pPr lvl="1"/>
            <a:endParaRPr lang="en-US" dirty="0">
              <a:ea typeface="+mn-lt"/>
              <a:cs typeface="+mn-lt"/>
            </a:endParaRPr>
          </a:p>
        </p:txBody>
      </p:sp>
      <p:pic>
        <p:nvPicPr>
          <p:cNvPr id="6" name="Picture 6" descr="A red and white sign&#10;&#10;Description generated with very high confidence">
            <a:extLst>
              <a:ext uri="{FF2B5EF4-FFF2-40B4-BE49-F238E27FC236}">
                <a16:creationId xmlns:a16="http://schemas.microsoft.com/office/drawing/2014/main" id="{4BFD6E06-7A98-42F6-92F9-C5DD4F8001C9}"/>
              </a:ext>
            </a:extLst>
          </p:cNvPr>
          <p:cNvPicPr>
            <a:picLocks noChangeAspect="1"/>
          </p:cNvPicPr>
          <p:nvPr/>
        </p:nvPicPr>
        <p:blipFill>
          <a:blip r:embed="rId2"/>
          <a:stretch>
            <a:fillRect/>
          </a:stretch>
        </p:blipFill>
        <p:spPr>
          <a:xfrm>
            <a:off x="6617240" y="520034"/>
            <a:ext cx="2743200" cy="1573490"/>
          </a:xfrm>
          <a:prstGeom prst="rect">
            <a:avLst/>
          </a:prstGeom>
        </p:spPr>
      </p:pic>
      <p:pic>
        <p:nvPicPr>
          <p:cNvPr id="7" name="Picture 7" descr="A screenshot of a social media post&#10;&#10;Description generated with very high confidence">
            <a:extLst>
              <a:ext uri="{FF2B5EF4-FFF2-40B4-BE49-F238E27FC236}">
                <a16:creationId xmlns:a16="http://schemas.microsoft.com/office/drawing/2014/main" id="{6DACF49F-95EA-4803-9E27-F3386643982E}"/>
              </a:ext>
            </a:extLst>
          </p:cNvPr>
          <p:cNvPicPr>
            <a:picLocks noChangeAspect="1"/>
          </p:cNvPicPr>
          <p:nvPr/>
        </p:nvPicPr>
        <p:blipFill>
          <a:blip r:embed="rId3"/>
          <a:stretch>
            <a:fillRect/>
          </a:stretch>
        </p:blipFill>
        <p:spPr>
          <a:xfrm>
            <a:off x="8812111" y="2272878"/>
            <a:ext cx="2743200" cy="2312244"/>
          </a:xfrm>
          <a:prstGeom prst="rect">
            <a:avLst/>
          </a:prstGeom>
        </p:spPr>
      </p:pic>
      <p:pic>
        <p:nvPicPr>
          <p:cNvPr id="8" name="Picture 8" descr="A close up of a sign&#10;&#10;Description generated with high confidence">
            <a:extLst>
              <a:ext uri="{FF2B5EF4-FFF2-40B4-BE49-F238E27FC236}">
                <a16:creationId xmlns:a16="http://schemas.microsoft.com/office/drawing/2014/main" id="{9AACFBFA-6D05-4134-9E27-2C6A9AA5BFE3}"/>
              </a:ext>
            </a:extLst>
          </p:cNvPr>
          <p:cNvPicPr>
            <a:picLocks noChangeAspect="1"/>
          </p:cNvPicPr>
          <p:nvPr/>
        </p:nvPicPr>
        <p:blipFill>
          <a:blip r:embed="rId4"/>
          <a:stretch>
            <a:fillRect/>
          </a:stretch>
        </p:blipFill>
        <p:spPr>
          <a:xfrm>
            <a:off x="6941821" y="4759800"/>
            <a:ext cx="2743200" cy="1578166"/>
          </a:xfrm>
          <a:prstGeom prst="rect">
            <a:avLst/>
          </a:prstGeom>
        </p:spPr>
      </p:pic>
    </p:spTree>
    <p:extLst>
      <p:ext uri="{BB962C8B-B14F-4D97-AF65-F5344CB8AC3E}">
        <p14:creationId xmlns:p14="http://schemas.microsoft.com/office/powerpoint/2010/main" val="417500788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A41D01-9C69-4842-BAE3-A1FF3050D689}"/>
              </a:ext>
            </a:extLst>
          </p:cNvPr>
          <p:cNvSpPr>
            <a:spLocks noGrp="1"/>
          </p:cNvSpPr>
          <p:nvPr>
            <p:ph type="sldNum" sz="quarter" idx="10"/>
          </p:nvPr>
        </p:nvSpPr>
        <p:spPr/>
        <p:txBody>
          <a:bodyPr/>
          <a:lstStyle/>
          <a:p>
            <a:fld id="{D495E168-DA5E-4888-8D8A-92B118324C14}" type="slidenum">
              <a:rPr lang="en-US" noProof="0" smtClean="0"/>
              <a:pPr/>
              <a:t>104</a:t>
            </a:fld>
            <a:endParaRPr lang="en-US" noProof="0" dirty="0"/>
          </a:p>
        </p:txBody>
      </p:sp>
      <p:sp>
        <p:nvSpPr>
          <p:cNvPr id="4" name="Content Placeholder 3">
            <a:extLst>
              <a:ext uri="{FF2B5EF4-FFF2-40B4-BE49-F238E27FC236}">
                <a16:creationId xmlns:a16="http://schemas.microsoft.com/office/drawing/2014/main" id="{37E38039-9C1F-4D6A-A7B0-0175EDC0CD59}"/>
              </a:ext>
            </a:extLst>
          </p:cNvPr>
          <p:cNvSpPr>
            <a:spLocks noGrp="1"/>
          </p:cNvSpPr>
          <p:nvPr>
            <p:ph idx="1"/>
          </p:nvPr>
        </p:nvSpPr>
        <p:spPr>
          <a:xfrm>
            <a:off x="598118" y="1992639"/>
            <a:ext cx="10515600" cy="3818982"/>
          </a:xfrm>
        </p:spPr>
        <p:txBody>
          <a:bodyPr vert="horz" lIns="91440" tIns="45720" rIns="91440" bIns="45720" rtlCol="0" anchor="t">
            <a:normAutofit fontScale="92500" lnSpcReduction="10000"/>
          </a:bodyPr>
          <a:lstStyle/>
          <a:p>
            <a:r>
              <a:rPr lang="en-US" dirty="0">
                <a:ea typeface="+mn-lt"/>
                <a:cs typeface="+mn-lt"/>
              </a:rPr>
              <a:t>Make sure you take care of yourself Physically AND Emotionally!</a:t>
            </a:r>
          </a:p>
          <a:p>
            <a:pPr lvl="1"/>
            <a:endParaRPr lang="en-US" dirty="0">
              <a:ea typeface="+mn-lt"/>
              <a:cs typeface="+mn-lt"/>
            </a:endParaRPr>
          </a:p>
          <a:p>
            <a:pPr lvl="1"/>
            <a:r>
              <a:rPr lang="en-US" dirty="0">
                <a:ea typeface="+mn-lt"/>
                <a:cs typeface="+mn-lt"/>
              </a:rPr>
              <a:t>Take breaks from watching, reading, or listening to news stories, including social media if you are feeling overwhelmed or distressed.</a:t>
            </a:r>
            <a:endParaRPr lang="en-US" dirty="0"/>
          </a:p>
          <a:p>
            <a:pPr lvl="1"/>
            <a:endParaRPr lang="en-US" dirty="0">
              <a:ea typeface="+mn-lt"/>
              <a:cs typeface="+mn-lt"/>
            </a:endParaRPr>
          </a:p>
          <a:p>
            <a:pPr lvl="1"/>
            <a:r>
              <a:rPr lang="en-US" dirty="0">
                <a:ea typeface="+mn-lt"/>
                <a:cs typeface="+mn-lt"/>
              </a:rPr>
              <a:t>Eat healthy, exercise, get sleep and find time to unwind.</a:t>
            </a:r>
          </a:p>
          <a:p>
            <a:pPr lvl="1"/>
            <a:endParaRPr lang="en-US" dirty="0"/>
          </a:p>
          <a:p>
            <a:pPr lvl="1"/>
            <a:r>
              <a:rPr lang="en-US" dirty="0"/>
              <a:t>Practice regular Self-Care!</a:t>
            </a:r>
          </a:p>
          <a:p>
            <a:pPr lvl="1"/>
            <a:endParaRPr lang="en-US" dirty="0">
              <a:ea typeface="+mn-lt"/>
              <a:cs typeface="+mn-lt"/>
            </a:endParaRPr>
          </a:p>
          <a:p>
            <a:pPr lvl="1"/>
            <a:r>
              <a:rPr lang="en-US" dirty="0">
                <a:ea typeface="+mn-lt"/>
                <a:cs typeface="+mn-lt"/>
              </a:rPr>
              <a:t>Talk with people you trust about your concerns and how you are feeling.</a:t>
            </a:r>
            <a:endParaRPr lang="en-US" dirty="0"/>
          </a:p>
          <a:p>
            <a:pPr lvl="2"/>
            <a:r>
              <a:rPr lang="en-US" dirty="0"/>
              <a:t>As Dr. Wood says, "Never Worry Alone!"</a:t>
            </a:r>
          </a:p>
          <a:p>
            <a:endParaRPr lang="en-US" dirty="0"/>
          </a:p>
        </p:txBody>
      </p:sp>
      <p:sp>
        <p:nvSpPr>
          <p:cNvPr id="5" name="Title 4">
            <a:extLst>
              <a:ext uri="{FF2B5EF4-FFF2-40B4-BE49-F238E27FC236}">
                <a16:creationId xmlns:a16="http://schemas.microsoft.com/office/drawing/2014/main" id="{CE903F8E-B5D0-4D0E-B09D-B5E4B7E46453}"/>
              </a:ext>
            </a:extLst>
          </p:cNvPr>
          <p:cNvSpPr>
            <a:spLocks noGrp="1"/>
          </p:cNvSpPr>
          <p:nvPr>
            <p:ph type="title"/>
          </p:nvPr>
        </p:nvSpPr>
        <p:spPr/>
        <p:txBody>
          <a:bodyPr/>
          <a:lstStyle/>
          <a:p>
            <a:r>
              <a:rPr lang="en-US" dirty="0"/>
              <a:t>More than ANYTHING else....</a:t>
            </a:r>
          </a:p>
        </p:txBody>
      </p:sp>
    </p:spTree>
    <p:extLst>
      <p:ext uri="{BB962C8B-B14F-4D97-AF65-F5344CB8AC3E}">
        <p14:creationId xmlns:p14="http://schemas.microsoft.com/office/powerpoint/2010/main" val="111413127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47C450-AEE5-4C1A-91B3-ADD6AFDED619}"/>
              </a:ext>
            </a:extLst>
          </p:cNvPr>
          <p:cNvSpPr>
            <a:spLocks noGrp="1"/>
          </p:cNvSpPr>
          <p:nvPr>
            <p:ph type="sldNum" sz="quarter" idx="10"/>
          </p:nvPr>
        </p:nvSpPr>
        <p:spPr/>
        <p:txBody>
          <a:bodyPr/>
          <a:lstStyle/>
          <a:p>
            <a:fld id="{D495E168-DA5E-4888-8D8A-92B118324C14}" type="slidenum">
              <a:rPr lang="en-US" noProof="0" smtClean="0"/>
              <a:pPr/>
              <a:t>105</a:t>
            </a:fld>
            <a:endParaRPr lang="en-US" noProof="0" dirty="0"/>
          </a:p>
        </p:txBody>
      </p:sp>
      <p:sp>
        <p:nvSpPr>
          <p:cNvPr id="4" name="Content Placeholder 3">
            <a:extLst>
              <a:ext uri="{FF2B5EF4-FFF2-40B4-BE49-F238E27FC236}">
                <a16:creationId xmlns:a16="http://schemas.microsoft.com/office/drawing/2014/main" id="{9D371B6E-B69C-44FA-9003-6F6E0B31C6DE}"/>
              </a:ext>
            </a:extLst>
          </p:cNvPr>
          <p:cNvSpPr>
            <a:spLocks noGrp="1"/>
          </p:cNvSpPr>
          <p:nvPr>
            <p:ph idx="1"/>
          </p:nvPr>
        </p:nvSpPr>
        <p:spPr>
          <a:xfrm>
            <a:off x="827761" y="2044830"/>
            <a:ext cx="10515600" cy="4351338"/>
          </a:xfrm>
        </p:spPr>
        <p:txBody>
          <a:bodyPr vert="horz" lIns="91440" tIns="45720" rIns="91440" bIns="45720" rtlCol="0" anchor="t">
            <a:normAutofit fontScale="92500"/>
          </a:bodyPr>
          <a:lstStyle/>
          <a:p>
            <a:r>
              <a:rPr lang="en-US" sz="3500" b="1" dirty="0">
                <a:ea typeface="+mn-lt"/>
                <a:cs typeface="+mn-lt"/>
              </a:rPr>
              <a:t>If needed</a:t>
            </a:r>
            <a:r>
              <a:rPr lang="en-US" b="1" dirty="0">
                <a:ea typeface="+mn-lt"/>
                <a:cs typeface="+mn-lt"/>
              </a:rPr>
              <a:t>, BYU may be able to reduce its required field hours from 1050 to 900 for those who will be completing their MSW field internships by May 31, 2021.  We hope we don’t have to do this!</a:t>
            </a:r>
            <a:endParaRPr lang="en-US" u="sng" dirty="0">
              <a:ea typeface="+mn-lt"/>
              <a:cs typeface="+mn-lt"/>
            </a:endParaRPr>
          </a:p>
          <a:p>
            <a:r>
              <a:rPr lang="en-US" b="1" dirty="0">
                <a:ea typeface="+mn-lt"/>
                <a:cs typeface="+mn-lt"/>
              </a:rPr>
              <a:t>Remote Field Activities have been developed and approved by CSWE as field hours if in-agency field internship hours are not possible.</a:t>
            </a:r>
          </a:p>
          <a:p>
            <a:r>
              <a:rPr lang="en-US" b="1" dirty="0">
                <a:ea typeface="+mn-lt"/>
                <a:cs typeface="+mn-lt"/>
              </a:rPr>
              <a:t>If agency and remote field activities (see next slides) do not support 1050 hours of field education activities, the social work faculty may consider reducing the required field education hours to CSWE’s minimum of 900.  We will make every endeavor to NOT reduce internship hours in order to provide our students with the best education possible. </a:t>
            </a:r>
          </a:p>
          <a:p>
            <a:endParaRPr lang="en-US" b="1" dirty="0">
              <a:ea typeface="+mn-lt"/>
              <a:cs typeface="+mn-lt"/>
            </a:endParaRPr>
          </a:p>
          <a:p>
            <a:endParaRPr lang="en-US" dirty="0">
              <a:ea typeface="+mn-lt"/>
              <a:cs typeface="+mn-lt"/>
            </a:endParaRPr>
          </a:p>
        </p:txBody>
      </p:sp>
      <p:sp>
        <p:nvSpPr>
          <p:cNvPr id="5" name="Title 4">
            <a:extLst>
              <a:ext uri="{FF2B5EF4-FFF2-40B4-BE49-F238E27FC236}">
                <a16:creationId xmlns:a16="http://schemas.microsoft.com/office/drawing/2014/main" id="{9AF2165D-6FBE-4241-8CD5-91E0C6AD3644}"/>
              </a:ext>
            </a:extLst>
          </p:cNvPr>
          <p:cNvSpPr>
            <a:spLocks noGrp="1"/>
          </p:cNvSpPr>
          <p:nvPr>
            <p:ph type="title"/>
          </p:nvPr>
        </p:nvSpPr>
        <p:spPr>
          <a:xfrm>
            <a:off x="838200" y="374391"/>
            <a:ext cx="10515600" cy="1325563"/>
          </a:xfrm>
        </p:spPr>
        <p:txBody>
          <a:bodyPr>
            <a:normAutofit fontScale="90000"/>
          </a:bodyPr>
          <a:lstStyle/>
          <a:p>
            <a:r>
              <a:rPr lang="en-US" dirty="0"/>
              <a:t>Field Education Adjustments </a:t>
            </a:r>
            <a:br>
              <a:rPr lang="en-US" dirty="0"/>
            </a:br>
            <a:r>
              <a:rPr lang="en-US" dirty="0"/>
              <a:t>due to COVID-19.... (cont.)</a:t>
            </a:r>
          </a:p>
        </p:txBody>
      </p:sp>
    </p:spTree>
    <p:extLst>
      <p:ext uri="{BB962C8B-B14F-4D97-AF65-F5344CB8AC3E}">
        <p14:creationId xmlns:p14="http://schemas.microsoft.com/office/powerpoint/2010/main" val="193719983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4273F7-E14D-4D99-B54F-C7A8EFFDB769}"/>
              </a:ext>
            </a:extLst>
          </p:cNvPr>
          <p:cNvSpPr>
            <a:spLocks noGrp="1"/>
          </p:cNvSpPr>
          <p:nvPr>
            <p:ph type="sldNum" sz="quarter" idx="10"/>
          </p:nvPr>
        </p:nvSpPr>
        <p:spPr/>
        <p:txBody>
          <a:bodyPr/>
          <a:lstStyle/>
          <a:p>
            <a:fld id="{D495E168-DA5E-4888-8D8A-92B118324C14}" type="slidenum">
              <a:rPr lang="en-US" noProof="0" smtClean="0"/>
              <a:pPr/>
              <a:t>106</a:t>
            </a:fld>
            <a:endParaRPr lang="en-US" noProof="0" dirty="0"/>
          </a:p>
        </p:txBody>
      </p:sp>
      <p:sp>
        <p:nvSpPr>
          <p:cNvPr id="4" name="Content Placeholder 3">
            <a:extLst>
              <a:ext uri="{FF2B5EF4-FFF2-40B4-BE49-F238E27FC236}">
                <a16:creationId xmlns:a16="http://schemas.microsoft.com/office/drawing/2014/main" id="{5569D2D2-29AA-4915-9E55-B09F237BEBC8}"/>
              </a:ext>
            </a:extLst>
          </p:cNvPr>
          <p:cNvSpPr>
            <a:spLocks noGrp="1"/>
          </p:cNvSpPr>
          <p:nvPr>
            <p:ph idx="1"/>
          </p:nvPr>
        </p:nvSpPr>
        <p:spPr>
          <a:xfrm>
            <a:off x="848638" y="2201406"/>
            <a:ext cx="9200368" cy="4351338"/>
          </a:xfrm>
        </p:spPr>
        <p:txBody>
          <a:bodyPr vert="horz" lIns="91440" tIns="45720" rIns="91440" bIns="45720" rtlCol="0" anchor="t">
            <a:normAutofit/>
          </a:bodyPr>
          <a:lstStyle/>
          <a:p>
            <a:r>
              <a:rPr lang="en-US" u="sng" dirty="0">
                <a:ea typeface="+mn-lt"/>
                <a:cs typeface="+mn-lt"/>
              </a:rPr>
              <a:t>Remote field activity</a:t>
            </a:r>
            <a:r>
              <a:rPr lang="en-US" dirty="0">
                <a:ea typeface="+mn-lt"/>
                <a:cs typeface="+mn-lt"/>
              </a:rPr>
              <a:t>. Although AS 2.2.4 requires field education through “in-person contact,” the Commission on Accreditation (has) broaden(ed) its interpretation to include remote-based field activity. Remote field activity can include engagement such as field-related assignments, trainings, and virtual meetings. Client-related virtual meetings should be in accordance with field site policies for secure communications.   </a:t>
            </a:r>
            <a:endParaRPr lang="en-US" sz="2000">
              <a:ea typeface="+mn-lt"/>
              <a:cs typeface="+mn-lt"/>
            </a:endParaRPr>
          </a:p>
          <a:p>
            <a:pPr marL="0" indent="0">
              <a:buNone/>
            </a:pPr>
            <a:r>
              <a:rPr lang="en-US" sz="2000" dirty="0">
                <a:ea typeface="+mn-lt"/>
                <a:cs typeface="+mn-lt"/>
              </a:rPr>
              <a:t>(CSWE and Commission on Accreditation Statement, Update May 9, 2020, Alexandria, VA)</a:t>
            </a:r>
            <a:endParaRPr lang="en-US" sz="2000" dirty="0"/>
          </a:p>
        </p:txBody>
      </p:sp>
      <p:sp>
        <p:nvSpPr>
          <p:cNvPr id="5" name="Title 4">
            <a:extLst>
              <a:ext uri="{FF2B5EF4-FFF2-40B4-BE49-F238E27FC236}">
                <a16:creationId xmlns:a16="http://schemas.microsoft.com/office/drawing/2014/main" id="{D361DFEE-790C-4024-8D5D-DD7B3008C47E}"/>
              </a:ext>
            </a:extLst>
          </p:cNvPr>
          <p:cNvSpPr>
            <a:spLocks noGrp="1"/>
          </p:cNvSpPr>
          <p:nvPr>
            <p:ph type="title"/>
          </p:nvPr>
        </p:nvSpPr>
        <p:spPr>
          <a:xfrm>
            <a:off x="796447" y="615646"/>
            <a:ext cx="10515600" cy="1325563"/>
          </a:xfrm>
        </p:spPr>
        <p:txBody>
          <a:bodyPr>
            <a:normAutofit fontScale="90000"/>
          </a:bodyPr>
          <a:lstStyle/>
          <a:p>
            <a:r>
              <a:rPr lang="en-US" dirty="0"/>
              <a:t>Field Education Adjustments </a:t>
            </a:r>
            <a:br>
              <a:rPr lang="en-US" dirty="0"/>
            </a:br>
            <a:r>
              <a:rPr lang="en-US" dirty="0"/>
              <a:t>due to COVID-19.... (cont.)</a:t>
            </a:r>
            <a:br>
              <a:rPr lang="en-US" dirty="0"/>
            </a:br>
            <a:endParaRPr lang="en-US" dirty="0"/>
          </a:p>
        </p:txBody>
      </p:sp>
      <p:pic>
        <p:nvPicPr>
          <p:cNvPr id="6" name="Picture 6" descr="A close up of a sign&#10;&#10;Description generated with very high confidence">
            <a:extLst>
              <a:ext uri="{FF2B5EF4-FFF2-40B4-BE49-F238E27FC236}">
                <a16:creationId xmlns:a16="http://schemas.microsoft.com/office/drawing/2014/main" id="{E668DE1A-1EA1-40D0-A5A8-50A6514D0FE0}"/>
              </a:ext>
            </a:extLst>
          </p:cNvPr>
          <p:cNvPicPr>
            <a:picLocks noChangeAspect="1"/>
          </p:cNvPicPr>
          <p:nvPr/>
        </p:nvPicPr>
        <p:blipFill>
          <a:blip r:embed="rId2"/>
          <a:stretch>
            <a:fillRect/>
          </a:stretch>
        </p:blipFill>
        <p:spPr>
          <a:xfrm>
            <a:off x="8199720" y="576458"/>
            <a:ext cx="2838450" cy="1404480"/>
          </a:xfrm>
          <a:prstGeom prst="rect">
            <a:avLst/>
          </a:prstGeom>
        </p:spPr>
      </p:pic>
    </p:spTree>
    <p:extLst>
      <p:ext uri="{BB962C8B-B14F-4D97-AF65-F5344CB8AC3E}">
        <p14:creationId xmlns:p14="http://schemas.microsoft.com/office/powerpoint/2010/main" val="208067817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1D9E15-F009-48E9-AC49-DAE7E0A3693F}"/>
              </a:ext>
            </a:extLst>
          </p:cNvPr>
          <p:cNvSpPr>
            <a:spLocks noGrp="1"/>
          </p:cNvSpPr>
          <p:nvPr>
            <p:ph type="sldNum" sz="quarter" idx="10"/>
          </p:nvPr>
        </p:nvSpPr>
        <p:spPr/>
        <p:txBody>
          <a:bodyPr/>
          <a:lstStyle/>
          <a:p>
            <a:fld id="{D495E168-DA5E-4888-8D8A-92B118324C14}" type="slidenum">
              <a:rPr lang="en-US" noProof="0" smtClean="0"/>
              <a:pPr/>
              <a:t>107</a:t>
            </a:fld>
            <a:endParaRPr lang="en-US" noProof="0" dirty="0"/>
          </a:p>
        </p:txBody>
      </p:sp>
      <p:sp>
        <p:nvSpPr>
          <p:cNvPr id="4" name="Content Placeholder 3">
            <a:extLst>
              <a:ext uri="{FF2B5EF4-FFF2-40B4-BE49-F238E27FC236}">
                <a16:creationId xmlns:a16="http://schemas.microsoft.com/office/drawing/2014/main" id="{49B560F2-9B1D-4435-BA28-02E88F1AF01F}"/>
              </a:ext>
            </a:extLst>
          </p:cNvPr>
          <p:cNvSpPr>
            <a:spLocks noGrp="1"/>
          </p:cNvSpPr>
          <p:nvPr>
            <p:ph idx="1"/>
          </p:nvPr>
        </p:nvSpPr>
        <p:spPr>
          <a:xfrm>
            <a:off x="827762" y="1982200"/>
            <a:ext cx="10515600" cy="4351338"/>
          </a:xfrm>
        </p:spPr>
        <p:txBody>
          <a:bodyPr vert="horz" lIns="91440" tIns="45720" rIns="91440" bIns="45720" rtlCol="0" anchor="t">
            <a:normAutofit fontScale="92500" lnSpcReduction="10000"/>
          </a:bodyPr>
          <a:lstStyle/>
          <a:p>
            <a:r>
              <a:rPr lang="en-US" u="sng" dirty="0">
                <a:ea typeface="+mn-lt"/>
                <a:cs typeface="+mn-lt"/>
              </a:rPr>
              <a:t>Integrative Field Seminars (IFS)</a:t>
            </a:r>
            <a:r>
              <a:rPr lang="en-US" dirty="0">
                <a:ea typeface="+mn-lt"/>
                <a:cs typeface="+mn-lt"/>
              </a:rPr>
              <a:t>:  IFS will be held weekly via Zoom and will focus upon the integration of Social Work theory, MSW program of study course content, field-related social work activities, and CSWE competencies.  (Competency 1-9)</a:t>
            </a:r>
            <a:endParaRPr lang="en-US" dirty="0"/>
          </a:p>
          <a:p>
            <a:r>
              <a:rPr lang="en-US" u="sng" dirty="0">
                <a:ea typeface="+mn-lt"/>
                <a:cs typeface="+mn-lt"/>
              </a:rPr>
              <a:t>Tele-health Activities</a:t>
            </a:r>
            <a:r>
              <a:rPr lang="en-US" dirty="0">
                <a:ea typeface="+mn-lt"/>
                <a:cs typeface="+mn-lt"/>
              </a:rPr>
              <a:t> as approved by individual agency internships and following all field site policies and utilizing secure communications (HIPPA compliant). (Competency 6,7,8,9)</a:t>
            </a:r>
          </a:p>
          <a:p>
            <a:r>
              <a:rPr lang="en-US" u="sng" dirty="0">
                <a:ea typeface="+mn-lt"/>
                <a:cs typeface="+mn-lt"/>
              </a:rPr>
              <a:t>Course-Embedded Field-Related Assignments:</a:t>
            </a:r>
            <a:r>
              <a:rPr lang="en-US" dirty="0">
                <a:ea typeface="+mn-lt"/>
                <a:cs typeface="+mn-lt"/>
              </a:rPr>
              <a:t> MSW Social Work courses (required and elective) are encouraged to include assignments with field-related components. These assignments may include any activity in which an MSW student could participate during an internship placement.  (Competency 1-9)</a:t>
            </a:r>
            <a:endParaRPr lang="en-US" dirty="0"/>
          </a:p>
          <a:p>
            <a:endParaRPr lang="en-US" dirty="0"/>
          </a:p>
        </p:txBody>
      </p:sp>
      <p:sp>
        <p:nvSpPr>
          <p:cNvPr id="5" name="Title 4">
            <a:extLst>
              <a:ext uri="{FF2B5EF4-FFF2-40B4-BE49-F238E27FC236}">
                <a16:creationId xmlns:a16="http://schemas.microsoft.com/office/drawing/2014/main" id="{7E5653DE-6582-4EC0-A5C7-5F28158F4C38}"/>
              </a:ext>
            </a:extLst>
          </p:cNvPr>
          <p:cNvSpPr>
            <a:spLocks noGrp="1"/>
          </p:cNvSpPr>
          <p:nvPr>
            <p:ph type="title"/>
          </p:nvPr>
        </p:nvSpPr>
        <p:spPr>
          <a:xfrm>
            <a:off x="827762" y="656637"/>
            <a:ext cx="10515600" cy="1325563"/>
          </a:xfrm>
        </p:spPr>
        <p:txBody>
          <a:bodyPr>
            <a:normAutofit fontScale="90000"/>
          </a:bodyPr>
          <a:lstStyle/>
          <a:p>
            <a:r>
              <a:rPr lang="en-US" b="1" dirty="0">
                <a:ea typeface="+mj-lt"/>
                <a:cs typeface="+mj-lt"/>
              </a:rPr>
              <a:t>BYU has developed and approved the following as Remote Field Activities:</a:t>
            </a:r>
            <a:br>
              <a:rPr lang="en-US" b="1" dirty="0">
                <a:ea typeface="+mj-lt"/>
                <a:cs typeface="+mj-lt"/>
              </a:rPr>
            </a:br>
            <a:endParaRPr lang="en-US" dirty="0">
              <a:solidFill>
                <a:srgbClr val="C00000"/>
              </a:solidFill>
            </a:endParaRPr>
          </a:p>
        </p:txBody>
      </p:sp>
    </p:spTree>
    <p:extLst>
      <p:ext uri="{BB962C8B-B14F-4D97-AF65-F5344CB8AC3E}">
        <p14:creationId xmlns:p14="http://schemas.microsoft.com/office/powerpoint/2010/main" val="300023412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595FB8D-1237-470F-B9AE-997C39D1F24D}"/>
              </a:ext>
            </a:extLst>
          </p:cNvPr>
          <p:cNvSpPr>
            <a:spLocks noGrp="1"/>
          </p:cNvSpPr>
          <p:nvPr>
            <p:ph type="sldNum" sz="quarter" idx="10"/>
          </p:nvPr>
        </p:nvSpPr>
        <p:spPr/>
        <p:txBody>
          <a:bodyPr/>
          <a:lstStyle/>
          <a:p>
            <a:fld id="{D495E168-DA5E-4888-8D8A-92B118324C14}" type="slidenum">
              <a:rPr lang="en-US" noProof="0" smtClean="0"/>
              <a:pPr/>
              <a:t>108</a:t>
            </a:fld>
            <a:endParaRPr lang="en-US" noProof="0" dirty="0"/>
          </a:p>
        </p:txBody>
      </p:sp>
      <p:sp>
        <p:nvSpPr>
          <p:cNvPr id="4" name="Content Placeholder 3">
            <a:extLst>
              <a:ext uri="{FF2B5EF4-FFF2-40B4-BE49-F238E27FC236}">
                <a16:creationId xmlns:a16="http://schemas.microsoft.com/office/drawing/2014/main" id="{9EE295C6-AD42-4491-85A0-E0BCD4A25E9A}"/>
              </a:ext>
            </a:extLst>
          </p:cNvPr>
          <p:cNvSpPr>
            <a:spLocks noGrp="1"/>
          </p:cNvSpPr>
          <p:nvPr>
            <p:ph idx="1"/>
          </p:nvPr>
        </p:nvSpPr>
        <p:spPr/>
        <p:txBody>
          <a:bodyPr vert="horz" lIns="91440" tIns="45720" rIns="91440" bIns="45720" rtlCol="0" anchor="t">
            <a:normAutofit fontScale="92500" lnSpcReduction="10000"/>
          </a:bodyPr>
          <a:lstStyle/>
          <a:p>
            <a:r>
              <a:rPr lang="en-US" u="sng" dirty="0">
                <a:ea typeface="+mn-lt"/>
                <a:cs typeface="+mn-lt"/>
              </a:rPr>
              <a:t>Virtual Field-Related Trainings:</a:t>
            </a:r>
            <a:r>
              <a:rPr lang="en-US" dirty="0">
                <a:ea typeface="+mn-lt"/>
                <a:cs typeface="+mn-lt"/>
              </a:rPr>
              <a:t>  Student participation in online trainings regarding internship procedures, policies, and management; supervision; skills training, trainings that will benefit the internship agency (specialized treatment, self-care, ethics, etc.), or specialized clinical training will count as remote field activities. (Competency 1-9)</a:t>
            </a:r>
          </a:p>
          <a:p>
            <a:r>
              <a:rPr lang="en-US" b="1" dirty="0">
                <a:solidFill>
                  <a:schemeClr val="bg2"/>
                </a:solidFill>
                <a:ea typeface="+mn-lt"/>
                <a:cs typeface="+mn-lt"/>
              </a:rPr>
              <a:t>In order to be considered as a CLINICAL field-related training, social work practice skill development</a:t>
            </a:r>
            <a:r>
              <a:rPr lang="en-US" b="1" dirty="0">
                <a:ea typeface="+mn-lt"/>
                <a:cs typeface="+mn-lt"/>
              </a:rPr>
              <a:t> must be included within the course content.</a:t>
            </a:r>
            <a:r>
              <a:rPr lang="en-US" dirty="0">
                <a:ea typeface="+mn-lt"/>
                <a:cs typeface="+mn-lt"/>
              </a:rPr>
              <a:t>  (Competency 6,7,8,9)</a:t>
            </a:r>
            <a:endParaRPr lang="en-US" dirty="0"/>
          </a:p>
          <a:p>
            <a:r>
              <a:rPr lang="en-US" u="sng" dirty="0">
                <a:ea typeface="+mn-lt"/>
                <a:cs typeface="+mn-lt"/>
              </a:rPr>
              <a:t>Community Outreach Projects:</a:t>
            </a:r>
            <a:r>
              <a:rPr lang="en-US" dirty="0">
                <a:ea typeface="+mn-lt"/>
                <a:cs typeface="+mn-lt"/>
              </a:rPr>
              <a:t> Students may participate in Community Outreach Projects to benefit the community using their MSW training and skills. All such projects must be linked to a social work course or a therapeutically related AmeriCorps activity.  (Competency 1-9)</a:t>
            </a:r>
            <a:endParaRPr lang="en-US" dirty="0"/>
          </a:p>
          <a:p>
            <a:endParaRPr lang="en-US" dirty="0"/>
          </a:p>
        </p:txBody>
      </p:sp>
      <p:sp>
        <p:nvSpPr>
          <p:cNvPr id="5" name="Title 4">
            <a:extLst>
              <a:ext uri="{FF2B5EF4-FFF2-40B4-BE49-F238E27FC236}">
                <a16:creationId xmlns:a16="http://schemas.microsoft.com/office/drawing/2014/main" id="{B159ADEB-35B0-452A-84F0-93A95EA622C2}"/>
              </a:ext>
            </a:extLst>
          </p:cNvPr>
          <p:cNvSpPr>
            <a:spLocks noGrp="1"/>
          </p:cNvSpPr>
          <p:nvPr>
            <p:ph type="title"/>
          </p:nvPr>
        </p:nvSpPr>
        <p:spPr>
          <a:xfrm>
            <a:off x="838199" y="365125"/>
            <a:ext cx="11061879" cy="1325563"/>
          </a:xfrm>
        </p:spPr>
        <p:txBody>
          <a:bodyPr>
            <a:normAutofit/>
          </a:bodyPr>
          <a:lstStyle/>
          <a:p>
            <a:r>
              <a:rPr lang="en-US" dirty="0"/>
              <a:t>Remote Field Activities (cont.)</a:t>
            </a:r>
            <a:endParaRPr lang="en-US" dirty="0">
              <a:solidFill>
                <a:srgbClr val="C00000"/>
              </a:solidFill>
            </a:endParaRPr>
          </a:p>
        </p:txBody>
      </p:sp>
    </p:spTree>
    <p:extLst>
      <p:ext uri="{BB962C8B-B14F-4D97-AF65-F5344CB8AC3E}">
        <p14:creationId xmlns:p14="http://schemas.microsoft.com/office/powerpoint/2010/main" val="196421131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EE2AE0-0549-4013-AD2E-BBC48835D425}"/>
              </a:ext>
            </a:extLst>
          </p:cNvPr>
          <p:cNvSpPr>
            <a:spLocks noGrp="1"/>
          </p:cNvSpPr>
          <p:nvPr>
            <p:ph type="sldNum" sz="quarter" idx="10"/>
          </p:nvPr>
        </p:nvSpPr>
        <p:spPr/>
        <p:txBody>
          <a:bodyPr/>
          <a:lstStyle/>
          <a:p>
            <a:fld id="{D495E168-DA5E-4888-8D8A-92B118324C14}" type="slidenum">
              <a:rPr lang="en-US" noProof="0" smtClean="0"/>
              <a:pPr/>
              <a:t>109</a:t>
            </a:fld>
            <a:endParaRPr lang="en-US" noProof="0" dirty="0"/>
          </a:p>
        </p:txBody>
      </p:sp>
      <p:sp>
        <p:nvSpPr>
          <p:cNvPr id="4" name="Content Placeholder 3">
            <a:extLst>
              <a:ext uri="{FF2B5EF4-FFF2-40B4-BE49-F238E27FC236}">
                <a16:creationId xmlns:a16="http://schemas.microsoft.com/office/drawing/2014/main" id="{4A441104-9826-422C-8FFD-2109F00FD175}"/>
              </a:ext>
            </a:extLst>
          </p:cNvPr>
          <p:cNvSpPr>
            <a:spLocks noGrp="1"/>
          </p:cNvSpPr>
          <p:nvPr>
            <p:ph idx="1"/>
          </p:nvPr>
        </p:nvSpPr>
        <p:spPr/>
        <p:txBody>
          <a:bodyPr>
            <a:normAutofit lnSpcReduction="10000"/>
          </a:bodyPr>
          <a:lstStyle/>
          <a:p>
            <a:r>
              <a:rPr lang="en-US" u="sng" dirty="0"/>
              <a:t>Curriculum Development:</a:t>
            </a:r>
            <a:r>
              <a:rPr lang="en-US" dirty="0"/>
              <a:t>  Develop curriculum for agency Groups/Workshops for future implementation with clients (ex. Life-skills, grief, trauma, domestic violence, etc.) </a:t>
            </a:r>
            <a:r>
              <a:rPr lang="en-US" dirty="0">
                <a:ea typeface="+mn-lt"/>
                <a:cs typeface="+mn-lt"/>
              </a:rPr>
              <a:t>(Competency 6,7,8,9)</a:t>
            </a:r>
            <a:endParaRPr lang="en-US" dirty="0"/>
          </a:p>
          <a:p>
            <a:r>
              <a:rPr lang="en-US" u="sng" dirty="0"/>
              <a:t>Written Materials for Agency, Clients, or Community:</a:t>
            </a:r>
            <a:r>
              <a:rPr lang="en-US" dirty="0"/>
              <a:t>  Develop handouts/flyers/brochures (ex. Explain client rights, informed consent policies, language translation, etc.) </a:t>
            </a:r>
            <a:r>
              <a:rPr lang="en-US" dirty="0">
                <a:ea typeface="+mn-lt"/>
                <a:cs typeface="+mn-lt"/>
              </a:rPr>
              <a:t>(Competency 1-9)</a:t>
            </a:r>
            <a:endParaRPr lang="en-US" dirty="0"/>
          </a:p>
          <a:p>
            <a:r>
              <a:rPr lang="en-US" u="sng" dirty="0"/>
              <a:t>Organizational Policy Review:</a:t>
            </a:r>
            <a:r>
              <a:rPr lang="en-US" dirty="0"/>
              <a:t>  Review agency policies with suggestions/recommendations where appropriate (ex. Safety policies (including COVID-19, natural disasters, etc.), diversity policies, use of social media, utilization of technology, etc.) </a:t>
            </a:r>
            <a:r>
              <a:rPr lang="en-US" dirty="0">
                <a:ea typeface="+mn-lt"/>
                <a:cs typeface="+mn-lt"/>
              </a:rPr>
              <a:t>(Competency 1-9)</a:t>
            </a:r>
            <a:endParaRPr lang="en-US" dirty="0"/>
          </a:p>
          <a:p>
            <a:pPr lvl="2"/>
            <a:endParaRPr lang="en-US" u="sng" dirty="0"/>
          </a:p>
        </p:txBody>
      </p:sp>
      <p:sp>
        <p:nvSpPr>
          <p:cNvPr id="5" name="Title 4">
            <a:extLst>
              <a:ext uri="{FF2B5EF4-FFF2-40B4-BE49-F238E27FC236}">
                <a16:creationId xmlns:a16="http://schemas.microsoft.com/office/drawing/2014/main" id="{2D2AC178-5B66-4DCE-92EA-DAADD83F1E06}"/>
              </a:ext>
            </a:extLst>
          </p:cNvPr>
          <p:cNvSpPr>
            <a:spLocks noGrp="1"/>
          </p:cNvSpPr>
          <p:nvPr>
            <p:ph type="title"/>
          </p:nvPr>
        </p:nvSpPr>
        <p:spPr>
          <a:xfrm>
            <a:off x="838199" y="365125"/>
            <a:ext cx="11100515" cy="1325563"/>
          </a:xfrm>
        </p:spPr>
        <p:txBody>
          <a:bodyPr>
            <a:normAutofit/>
          </a:bodyPr>
          <a:lstStyle/>
          <a:p>
            <a:r>
              <a:rPr lang="en-US" dirty="0"/>
              <a:t>Remote Field Activities (cont.)</a:t>
            </a:r>
          </a:p>
        </p:txBody>
      </p:sp>
    </p:spTree>
    <p:extLst>
      <p:ext uri="{BB962C8B-B14F-4D97-AF65-F5344CB8AC3E}">
        <p14:creationId xmlns:p14="http://schemas.microsoft.com/office/powerpoint/2010/main" val="1867150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C51E934-8C9C-4FFE-AD7D-341890013744}"/>
              </a:ext>
            </a:extLst>
          </p:cNvPr>
          <p:cNvSpPr>
            <a:spLocks noGrp="1"/>
          </p:cNvSpPr>
          <p:nvPr>
            <p:ph type="sldNum" sz="quarter" idx="10"/>
          </p:nvPr>
        </p:nvSpPr>
        <p:spPr/>
        <p:txBody>
          <a:bodyPr/>
          <a:lstStyle/>
          <a:p>
            <a:fld id="{D495E168-DA5E-4888-8D8A-92B118324C14}" type="slidenum">
              <a:rPr lang="en-US" noProof="0" smtClean="0"/>
              <a:pPr/>
              <a:t>11</a:t>
            </a:fld>
            <a:endParaRPr lang="en-US" noProof="0" dirty="0"/>
          </a:p>
        </p:txBody>
      </p:sp>
      <p:sp>
        <p:nvSpPr>
          <p:cNvPr id="4" name="Content Placeholder 3">
            <a:extLst>
              <a:ext uri="{FF2B5EF4-FFF2-40B4-BE49-F238E27FC236}">
                <a16:creationId xmlns:a16="http://schemas.microsoft.com/office/drawing/2014/main" id="{8314D361-144B-438F-A48D-663B02669AF4}"/>
              </a:ext>
            </a:extLst>
          </p:cNvPr>
          <p:cNvSpPr>
            <a:spLocks noGrp="1"/>
          </p:cNvSpPr>
          <p:nvPr>
            <p:ph idx="1"/>
          </p:nvPr>
        </p:nvSpPr>
        <p:spPr>
          <a:xfrm>
            <a:off x="837829" y="1802833"/>
            <a:ext cx="10515600" cy="3957888"/>
          </a:xfrm>
        </p:spPr>
        <p:txBody>
          <a:bodyPr>
            <a:normAutofit/>
          </a:bodyPr>
          <a:lstStyle/>
          <a:p>
            <a:r>
              <a:rPr lang="en-US" sz="5400" b="1" i="1" dirty="0"/>
              <a:t>“We are Tough on Policies; Tender on People." </a:t>
            </a:r>
            <a:endParaRPr lang="en-US" sz="5400" i="1" dirty="0"/>
          </a:p>
          <a:p>
            <a:r>
              <a:rPr lang="en-US" sz="5400" b="1" i="1" dirty="0"/>
              <a:t>“We will only do for one client/student what we are willing to do for all.“</a:t>
            </a:r>
            <a:endParaRPr lang="en-US" sz="2400" b="1" i="1" dirty="0"/>
          </a:p>
          <a:p>
            <a:pPr marL="0" indent="0">
              <a:buNone/>
            </a:pPr>
            <a:endParaRPr lang="en-US" sz="2400" b="1" dirty="0">
              <a:solidFill>
                <a:schemeClr val="tx2">
                  <a:lumMod val="60000"/>
                  <a:lumOff val="40000"/>
                </a:schemeClr>
              </a:solidFill>
            </a:endParaRPr>
          </a:p>
        </p:txBody>
      </p:sp>
      <p:sp>
        <p:nvSpPr>
          <p:cNvPr id="5" name="Title 4">
            <a:extLst>
              <a:ext uri="{FF2B5EF4-FFF2-40B4-BE49-F238E27FC236}">
                <a16:creationId xmlns:a16="http://schemas.microsoft.com/office/drawing/2014/main" id="{DED6B77B-160D-4953-B2AF-55D856595A8A}"/>
              </a:ext>
            </a:extLst>
          </p:cNvPr>
          <p:cNvSpPr>
            <a:spLocks noGrp="1"/>
          </p:cNvSpPr>
          <p:nvPr>
            <p:ph type="title"/>
          </p:nvPr>
        </p:nvSpPr>
        <p:spPr/>
        <p:txBody>
          <a:bodyPr/>
          <a:lstStyle/>
          <a:p>
            <a:r>
              <a:rPr lang="en-US" dirty="0"/>
              <a:t>Field Education Administrative Mottos:</a:t>
            </a:r>
          </a:p>
        </p:txBody>
      </p:sp>
    </p:spTree>
    <p:extLst>
      <p:ext uri="{BB962C8B-B14F-4D97-AF65-F5344CB8AC3E}">
        <p14:creationId xmlns:p14="http://schemas.microsoft.com/office/powerpoint/2010/main" val="212767379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610CB7F-0862-45F2-B0E5-D2B9FC59DF1C}"/>
              </a:ext>
            </a:extLst>
          </p:cNvPr>
          <p:cNvSpPr>
            <a:spLocks noGrp="1"/>
          </p:cNvSpPr>
          <p:nvPr>
            <p:ph type="sldNum" sz="quarter" idx="10"/>
          </p:nvPr>
        </p:nvSpPr>
        <p:spPr/>
        <p:txBody>
          <a:bodyPr/>
          <a:lstStyle/>
          <a:p>
            <a:fld id="{D495E168-DA5E-4888-8D8A-92B118324C14}" type="slidenum">
              <a:rPr lang="en-US" noProof="0" smtClean="0"/>
              <a:pPr/>
              <a:t>110</a:t>
            </a:fld>
            <a:endParaRPr lang="en-US" noProof="0" dirty="0"/>
          </a:p>
        </p:txBody>
      </p:sp>
      <p:sp>
        <p:nvSpPr>
          <p:cNvPr id="4" name="Content Placeholder 3">
            <a:extLst>
              <a:ext uri="{FF2B5EF4-FFF2-40B4-BE49-F238E27FC236}">
                <a16:creationId xmlns:a16="http://schemas.microsoft.com/office/drawing/2014/main" id="{5BA17E74-7E7F-442A-B484-5B28C9B732C5}"/>
              </a:ext>
            </a:extLst>
          </p:cNvPr>
          <p:cNvSpPr>
            <a:spLocks noGrp="1"/>
          </p:cNvSpPr>
          <p:nvPr>
            <p:ph idx="1"/>
          </p:nvPr>
        </p:nvSpPr>
        <p:spPr/>
        <p:txBody>
          <a:bodyPr>
            <a:normAutofit lnSpcReduction="10000"/>
          </a:bodyPr>
          <a:lstStyle/>
          <a:p>
            <a:r>
              <a:rPr lang="en-US" u="sng" dirty="0"/>
              <a:t>Legislative Policy Review:</a:t>
            </a:r>
            <a:r>
              <a:rPr lang="en-US" dirty="0"/>
              <a:t> Review relevant laws and policies impacting the population students work with (ex. Indian Child Welfare Act, Emergency Mental Health Holds, Homeless Policies, Refugee and Immigrant Policies, etc.) and provide a synopsis of key takeaways or prepare advocacy materials. (Competency 5)</a:t>
            </a:r>
          </a:p>
          <a:p>
            <a:r>
              <a:rPr lang="en-US" u="sng" dirty="0"/>
              <a:t>Literature Review:</a:t>
            </a:r>
            <a:r>
              <a:rPr lang="en-US" dirty="0"/>
              <a:t> Conduct a literature review on a specific topic relevant to the internship placement agency. (ex. Effectiveness of an interventions, how interruption of services impacts mental health or economic stability, etc.) (Competency 4)</a:t>
            </a:r>
          </a:p>
          <a:p>
            <a:r>
              <a:rPr lang="en-US" u="sng" dirty="0"/>
              <a:t>Grants: </a:t>
            </a:r>
            <a:r>
              <a:rPr lang="en-US" dirty="0"/>
              <a:t> Research potential grant opportunities and/or prepare aspects of the grant writing. </a:t>
            </a:r>
            <a:r>
              <a:rPr lang="en-US" dirty="0">
                <a:ea typeface="+mn-lt"/>
                <a:cs typeface="+mn-lt"/>
              </a:rPr>
              <a:t>(Competency 1-9)</a:t>
            </a:r>
            <a:endParaRPr lang="en-US" u="sng" dirty="0"/>
          </a:p>
        </p:txBody>
      </p:sp>
      <p:sp>
        <p:nvSpPr>
          <p:cNvPr id="5" name="Title 4">
            <a:extLst>
              <a:ext uri="{FF2B5EF4-FFF2-40B4-BE49-F238E27FC236}">
                <a16:creationId xmlns:a16="http://schemas.microsoft.com/office/drawing/2014/main" id="{53318A5D-0A31-4A8E-BFC6-09495EFAA51E}"/>
              </a:ext>
            </a:extLst>
          </p:cNvPr>
          <p:cNvSpPr>
            <a:spLocks noGrp="1"/>
          </p:cNvSpPr>
          <p:nvPr>
            <p:ph type="title"/>
          </p:nvPr>
        </p:nvSpPr>
        <p:spPr>
          <a:xfrm>
            <a:off x="838200" y="365125"/>
            <a:ext cx="11049000" cy="1325563"/>
          </a:xfrm>
        </p:spPr>
        <p:txBody>
          <a:bodyPr>
            <a:normAutofit/>
          </a:bodyPr>
          <a:lstStyle/>
          <a:p>
            <a:r>
              <a:rPr lang="en-US" dirty="0"/>
              <a:t>Remote Field Activities (cont.)</a:t>
            </a:r>
          </a:p>
        </p:txBody>
      </p:sp>
    </p:spTree>
    <p:extLst>
      <p:ext uri="{BB962C8B-B14F-4D97-AF65-F5344CB8AC3E}">
        <p14:creationId xmlns:p14="http://schemas.microsoft.com/office/powerpoint/2010/main" val="302875191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54129F-C01C-4002-AA37-525F05A32FC7}"/>
              </a:ext>
            </a:extLst>
          </p:cNvPr>
          <p:cNvSpPr>
            <a:spLocks noGrp="1"/>
          </p:cNvSpPr>
          <p:nvPr>
            <p:ph type="sldNum" sz="quarter" idx="10"/>
          </p:nvPr>
        </p:nvSpPr>
        <p:spPr/>
        <p:txBody>
          <a:bodyPr/>
          <a:lstStyle/>
          <a:p>
            <a:fld id="{D495E168-DA5E-4888-8D8A-92B118324C14}" type="slidenum">
              <a:rPr lang="en-US" noProof="0" smtClean="0"/>
              <a:pPr/>
              <a:t>111</a:t>
            </a:fld>
            <a:endParaRPr lang="en-US" noProof="0" dirty="0"/>
          </a:p>
        </p:txBody>
      </p:sp>
      <p:sp>
        <p:nvSpPr>
          <p:cNvPr id="4" name="Content Placeholder 3">
            <a:extLst>
              <a:ext uri="{FF2B5EF4-FFF2-40B4-BE49-F238E27FC236}">
                <a16:creationId xmlns:a16="http://schemas.microsoft.com/office/drawing/2014/main" id="{1A1D88F7-0438-46EF-82C4-32B21C3FC935}"/>
              </a:ext>
            </a:extLst>
          </p:cNvPr>
          <p:cNvSpPr>
            <a:spLocks noGrp="1"/>
          </p:cNvSpPr>
          <p:nvPr>
            <p:ph idx="1"/>
          </p:nvPr>
        </p:nvSpPr>
        <p:spPr/>
        <p:txBody>
          <a:bodyPr/>
          <a:lstStyle/>
          <a:p>
            <a:r>
              <a:rPr lang="en-US" u="sng" dirty="0"/>
              <a:t>Complete online trainings relevant to the practicum and social work practice:</a:t>
            </a:r>
            <a:r>
              <a:rPr lang="en-US" dirty="0"/>
              <a:t>  Complete assigned trainings from field instructor and provide: a certification of completion, a short written reflection, and/or prepare a presentation to disseminate the knowledge gained to others within the agency. (Competency 6,7, 8, 9)</a:t>
            </a:r>
          </a:p>
          <a:p>
            <a:r>
              <a:rPr lang="en-US" u="sng" dirty="0"/>
              <a:t>Community Networking/Resource Development:</a:t>
            </a:r>
            <a:r>
              <a:rPr lang="en-US" dirty="0"/>
              <a:t> Teleconference with various service providers, participate in resource mapping, develop a list of resources for clients with services offered, referral process, documentation needed, etc. (Competency 1, 2, 3, 4, 6, 7, 8)</a:t>
            </a:r>
            <a:endParaRPr lang="en-US" u="sng" dirty="0"/>
          </a:p>
        </p:txBody>
      </p:sp>
      <p:sp>
        <p:nvSpPr>
          <p:cNvPr id="5" name="Title 4">
            <a:extLst>
              <a:ext uri="{FF2B5EF4-FFF2-40B4-BE49-F238E27FC236}">
                <a16:creationId xmlns:a16="http://schemas.microsoft.com/office/drawing/2014/main" id="{14E841CE-821D-4455-A6FD-A29E10E8D6A6}"/>
              </a:ext>
            </a:extLst>
          </p:cNvPr>
          <p:cNvSpPr>
            <a:spLocks noGrp="1"/>
          </p:cNvSpPr>
          <p:nvPr>
            <p:ph type="title"/>
          </p:nvPr>
        </p:nvSpPr>
        <p:spPr>
          <a:xfrm>
            <a:off x="838200" y="365125"/>
            <a:ext cx="11113394" cy="1325563"/>
          </a:xfrm>
        </p:spPr>
        <p:txBody>
          <a:bodyPr>
            <a:normAutofit/>
          </a:bodyPr>
          <a:lstStyle/>
          <a:p>
            <a:r>
              <a:rPr lang="en-US" dirty="0"/>
              <a:t>Remote Field Activities (cont.)</a:t>
            </a:r>
          </a:p>
        </p:txBody>
      </p:sp>
    </p:spTree>
    <p:extLst>
      <p:ext uri="{BB962C8B-B14F-4D97-AF65-F5344CB8AC3E}">
        <p14:creationId xmlns:p14="http://schemas.microsoft.com/office/powerpoint/2010/main" val="345410778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A426D4-971D-4223-BF0A-DC337FC33FF7}"/>
              </a:ext>
            </a:extLst>
          </p:cNvPr>
          <p:cNvSpPr>
            <a:spLocks noGrp="1"/>
          </p:cNvSpPr>
          <p:nvPr>
            <p:ph type="sldNum" sz="quarter" idx="10"/>
          </p:nvPr>
        </p:nvSpPr>
        <p:spPr/>
        <p:txBody>
          <a:bodyPr/>
          <a:lstStyle/>
          <a:p>
            <a:fld id="{D495E168-DA5E-4888-8D8A-92B118324C14}" type="slidenum">
              <a:rPr lang="en-US" noProof="0" smtClean="0"/>
              <a:pPr/>
              <a:t>112</a:t>
            </a:fld>
            <a:endParaRPr lang="en-US" noProof="0" dirty="0"/>
          </a:p>
        </p:txBody>
      </p:sp>
      <p:sp>
        <p:nvSpPr>
          <p:cNvPr id="4" name="Content Placeholder 3">
            <a:extLst>
              <a:ext uri="{FF2B5EF4-FFF2-40B4-BE49-F238E27FC236}">
                <a16:creationId xmlns:a16="http://schemas.microsoft.com/office/drawing/2014/main" id="{6883D7F7-768B-4297-B581-742EE22BE52E}"/>
              </a:ext>
            </a:extLst>
          </p:cNvPr>
          <p:cNvSpPr>
            <a:spLocks noGrp="1"/>
          </p:cNvSpPr>
          <p:nvPr>
            <p:ph idx="1"/>
          </p:nvPr>
        </p:nvSpPr>
        <p:spPr>
          <a:xfrm>
            <a:off x="1840959" y="2132271"/>
            <a:ext cx="8510081" cy="4351338"/>
          </a:xfrm>
        </p:spPr>
        <p:txBody>
          <a:bodyPr/>
          <a:lstStyle/>
          <a:p>
            <a:r>
              <a:rPr lang="en-US" dirty="0"/>
              <a:t>Field Instructors, Task Supervisors, or Social Work Course Professors may develop additional activities or trainings in addition to those listed here. </a:t>
            </a:r>
            <a:r>
              <a:rPr lang="en-US" sz="3200" b="1" dirty="0"/>
              <a:t>It is the student’s responsibility to ensure that all field-related activities are pre-approved by their Integrative Field Seminar Instructor. </a:t>
            </a:r>
            <a:r>
              <a:rPr lang="en-US" dirty="0">
                <a:ea typeface="+mn-lt"/>
                <a:cs typeface="+mn-lt"/>
              </a:rPr>
              <a:t>(Competency 1-9)</a:t>
            </a:r>
          </a:p>
          <a:p>
            <a:pPr marL="0" indent="0">
              <a:buNone/>
            </a:pPr>
            <a:endParaRPr lang="en-US" b="1" dirty="0">
              <a:ea typeface="+mn-lt"/>
              <a:cs typeface="+mn-lt"/>
            </a:endParaRPr>
          </a:p>
        </p:txBody>
      </p:sp>
      <p:sp>
        <p:nvSpPr>
          <p:cNvPr id="5" name="Title 4">
            <a:extLst>
              <a:ext uri="{FF2B5EF4-FFF2-40B4-BE49-F238E27FC236}">
                <a16:creationId xmlns:a16="http://schemas.microsoft.com/office/drawing/2014/main" id="{783774C7-29AD-4277-8267-08A06836CADD}"/>
              </a:ext>
            </a:extLst>
          </p:cNvPr>
          <p:cNvSpPr>
            <a:spLocks noGrp="1"/>
          </p:cNvSpPr>
          <p:nvPr>
            <p:ph type="title"/>
          </p:nvPr>
        </p:nvSpPr>
        <p:spPr/>
        <p:txBody>
          <a:bodyPr/>
          <a:lstStyle/>
          <a:p>
            <a:r>
              <a:rPr lang="en-US" dirty="0"/>
              <a:t>Additional Remote Field Activities</a:t>
            </a:r>
          </a:p>
        </p:txBody>
      </p:sp>
    </p:spTree>
    <p:extLst>
      <p:ext uri="{BB962C8B-B14F-4D97-AF65-F5344CB8AC3E}">
        <p14:creationId xmlns:p14="http://schemas.microsoft.com/office/powerpoint/2010/main" val="35673358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7FA585-733D-40D4-9FE8-F0BE1BFC598C}"/>
              </a:ext>
            </a:extLst>
          </p:cNvPr>
          <p:cNvSpPr>
            <a:spLocks noGrp="1"/>
          </p:cNvSpPr>
          <p:nvPr>
            <p:ph type="sldNum" sz="quarter" idx="10"/>
          </p:nvPr>
        </p:nvSpPr>
        <p:spPr/>
        <p:txBody>
          <a:bodyPr/>
          <a:lstStyle/>
          <a:p>
            <a:fld id="{D495E168-DA5E-4888-8D8A-92B118324C14}" type="slidenum">
              <a:rPr lang="en-US" noProof="0" smtClean="0"/>
              <a:pPr/>
              <a:t>113</a:t>
            </a:fld>
            <a:endParaRPr lang="en-US" noProof="0" dirty="0"/>
          </a:p>
        </p:txBody>
      </p:sp>
      <p:sp>
        <p:nvSpPr>
          <p:cNvPr id="4" name="Content Placeholder 3">
            <a:extLst>
              <a:ext uri="{FF2B5EF4-FFF2-40B4-BE49-F238E27FC236}">
                <a16:creationId xmlns:a16="http://schemas.microsoft.com/office/drawing/2014/main" id="{7EDAEC5D-9D98-4F1A-9AA7-5C0A26063812}"/>
              </a:ext>
            </a:extLst>
          </p:cNvPr>
          <p:cNvSpPr>
            <a:spLocks noGrp="1"/>
          </p:cNvSpPr>
          <p:nvPr>
            <p:ph idx="1"/>
          </p:nvPr>
        </p:nvSpPr>
        <p:spPr>
          <a:xfrm>
            <a:off x="671187" y="2013515"/>
            <a:ext cx="5766147" cy="4549666"/>
          </a:xfrm>
        </p:spPr>
        <p:txBody>
          <a:bodyPr vert="horz" lIns="91440" tIns="45720" rIns="91440" bIns="45720" rtlCol="0" anchor="t">
            <a:normAutofit fontScale="70000" lnSpcReduction="20000"/>
          </a:bodyPr>
          <a:lstStyle/>
          <a:p>
            <a:r>
              <a:rPr lang="en-US" sz="3200" dirty="0">
                <a:ea typeface="+mn-lt"/>
                <a:cs typeface="+mn-lt"/>
              </a:rPr>
              <a:t>All remote field activities will be reviewed by a member of the field team for appropriateness of inclusion. Students will record and submit all remote field activities (other than Integrative Field Seminars and In-Agency Field Internship hours) on a Monthly Course-Embedded Simulation Log via the IPT system. To provide documentation of, and reflection upon, remote field activities the following will be included on the simulation log: </a:t>
            </a:r>
          </a:p>
          <a:p>
            <a:pPr lvl="1"/>
            <a:r>
              <a:rPr lang="en-US" sz="3200" dirty="0">
                <a:ea typeface="+mn-lt"/>
                <a:cs typeface="+mn-lt"/>
              </a:rPr>
              <a:t>Associated </a:t>
            </a:r>
            <a:r>
              <a:rPr lang="en-US" sz="3200" dirty="0" err="1">
                <a:ea typeface="+mn-lt"/>
                <a:cs typeface="+mn-lt"/>
              </a:rPr>
              <a:t>SocW</a:t>
            </a:r>
            <a:r>
              <a:rPr lang="en-US" sz="3200" dirty="0">
                <a:ea typeface="+mn-lt"/>
                <a:cs typeface="+mn-lt"/>
              </a:rPr>
              <a:t> course </a:t>
            </a:r>
          </a:p>
          <a:p>
            <a:pPr lvl="1"/>
            <a:r>
              <a:rPr lang="en-US" sz="3200" dirty="0">
                <a:ea typeface="+mn-lt"/>
                <a:cs typeface="+mn-lt"/>
              </a:rPr>
              <a:t>Assignment name/Activities performed </a:t>
            </a:r>
          </a:p>
          <a:p>
            <a:pPr lvl="1"/>
            <a:r>
              <a:rPr lang="en-US" sz="3200" dirty="0" err="1">
                <a:ea typeface="+mn-lt"/>
                <a:cs typeface="+mn-lt"/>
              </a:rPr>
              <a:t>SocW</a:t>
            </a:r>
            <a:r>
              <a:rPr lang="en-US" sz="3200" dirty="0">
                <a:ea typeface="+mn-lt"/>
                <a:cs typeface="+mn-lt"/>
              </a:rPr>
              <a:t> skills and interventions utilized </a:t>
            </a:r>
          </a:p>
          <a:p>
            <a:pPr lvl="1"/>
            <a:r>
              <a:rPr lang="en-US" sz="3200" dirty="0">
                <a:ea typeface="+mn-lt"/>
                <a:cs typeface="+mn-lt"/>
              </a:rPr>
              <a:t>CSWE competency linkage</a:t>
            </a:r>
          </a:p>
          <a:p>
            <a:pPr lvl="1"/>
            <a:r>
              <a:rPr lang="en-US" sz="3200" dirty="0">
                <a:ea typeface="+mn-lt"/>
                <a:cs typeface="+mn-lt"/>
              </a:rPr>
              <a:t>Direct client contact (CSWE requires)</a:t>
            </a:r>
          </a:p>
          <a:p>
            <a:pPr lvl="1"/>
            <a:r>
              <a:rPr lang="en-US" sz="3200" dirty="0">
                <a:ea typeface="+mn-lt"/>
                <a:cs typeface="+mn-lt"/>
              </a:rPr>
              <a:t>Time spent in the activity  </a:t>
            </a:r>
            <a:r>
              <a:rPr lang="en-US" dirty="0">
                <a:ea typeface="+mn-lt"/>
                <a:cs typeface="+mn-lt"/>
              </a:rPr>
              <a:t> </a:t>
            </a:r>
            <a:endParaRPr lang="en-US" dirty="0"/>
          </a:p>
        </p:txBody>
      </p:sp>
      <p:sp>
        <p:nvSpPr>
          <p:cNvPr id="5" name="Title 4">
            <a:extLst>
              <a:ext uri="{FF2B5EF4-FFF2-40B4-BE49-F238E27FC236}">
                <a16:creationId xmlns:a16="http://schemas.microsoft.com/office/drawing/2014/main" id="{045FD45D-54D2-4E91-9BD9-845C41AF665E}"/>
              </a:ext>
            </a:extLst>
          </p:cNvPr>
          <p:cNvSpPr>
            <a:spLocks noGrp="1"/>
          </p:cNvSpPr>
          <p:nvPr>
            <p:ph type="title"/>
          </p:nvPr>
        </p:nvSpPr>
        <p:spPr>
          <a:xfrm>
            <a:off x="838200" y="657399"/>
            <a:ext cx="10515600" cy="1325563"/>
          </a:xfrm>
        </p:spPr>
        <p:txBody>
          <a:bodyPr>
            <a:normAutofit/>
          </a:bodyPr>
          <a:lstStyle/>
          <a:p>
            <a:r>
              <a:rPr lang="en-US" dirty="0"/>
              <a:t>Monthly Simulation Log:</a:t>
            </a:r>
          </a:p>
        </p:txBody>
      </p:sp>
      <p:pic>
        <p:nvPicPr>
          <p:cNvPr id="8" name="Picture 7">
            <a:extLst>
              <a:ext uri="{FF2B5EF4-FFF2-40B4-BE49-F238E27FC236}">
                <a16:creationId xmlns:a16="http://schemas.microsoft.com/office/drawing/2014/main" id="{909E31AA-A4A1-4994-B0A8-D11F718B203E}"/>
              </a:ext>
            </a:extLst>
          </p:cNvPr>
          <p:cNvPicPr>
            <a:picLocks noChangeAspect="1"/>
          </p:cNvPicPr>
          <p:nvPr/>
        </p:nvPicPr>
        <p:blipFill>
          <a:blip r:embed="rId2"/>
          <a:stretch>
            <a:fillRect/>
          </a:stretch>
        </p:blipFill>
        <p:spPr>
          <a:xfrm>
            <a:off x="6561596" y="2983230"/>
            <a:ext cx="4959217" cy="2004790"/>
          </a:xfrm>
          <a:prstGeom prst="rect">
            <a:avLst/>
          </a:prstGeom>
        </p:spPr>
      </p:pic>
    </p:spTree>
    <p:extLst>
      <p:ext uri="{BB962C8B-B14F-4D97-AF65-F5344CB8AC3E}">
        <p14:creationId xmlns:p14="http://schemas.microsoft.com/office/powerpoint/2010/main" val="2474898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AB78F73-67E5-48A9-A587-959335174613}"/>
              </a:ext>
            </a:extLst>
          </p:cNvPr>
          <p:cNvSpPr>
            <a:spLocks noGrp="1"/>
          </p:cNvSpPr>
          <p:nvPr>
            <p:ph type="sldNum" sz="quarter" idx="10"/>
          </p:nvPr>
        </p:nvSpPr>
        <p:spPr/>
        <p:txBody>
          <a:bodyPr/>
          <a:lstStyle/>
          <a:p>
            <a:fld id="{D495E168-DA5E-4888-8D8A-92B118324C14}" type="slidenum">
              <a:rPr lang="en-US" noProof="0" smtClean="0"/>
              <a:pPr/>
              <a:t>12</a:t>
            </a:fld>
            <a:endParaRPr lang="en-US" noProof="0" dirty="0"/>
          </a:p>
        </p:txBody>
      </p:sp>
      <p:sp>
        <p:nvSpPr>
          <p:cNvPr id="4" name="Content Placeholder 3">
            <a:extLst>
              <a:ext uri="{FF2B5EF4-FFF2-40B4-BE49-F238E27FC236}">
                <a16:creationId xmlns:a16="http://schemas.microsoft.com/office/drawing/2014/main" id="{D4E62A17-02FD-4E26-A6C7-0E1BDD5E2386}"/>
              </a:ext>
            </a:extLst>
          </p:cNvPr>
          <p:cNvSpPr>
            <a:spLocks noGrp="1"/>
          </p:cNvSpPr>
          <p:nvPr>
            <p:ph idx="1"/>
          </p:nvPr>
        </p:nvSpPr>
        <p:spPr/>
        <p:txBody>
          <a:bodyPr/>
          <a:lstStyle/>
          <a:p>
            <a:r>
              <a:rPr lang="en-US" dirty="0"/>
              <a:t>Our Internship requirements and curriculum are based on CSWE requirements</a:t>
            </a:r>
          </a:p>
          <a:p>
            <a:r>
              <a:rPr lang="en-US" dirty="0"/>
              <a:t># of hours</a:t>
            </a:r>
          </a:p>
          <a:p>
            <a:r>
              <a:rPr lang="en-US" dirty="0"/>
              <a:t>Competencies</a:t>
            </a:r>
          </a:p>
          <a:p>
            <a:r>
              <a:rPr lang="en-US" dirty="0"/>
              <a:t>Supervision</a:t>
            </a:r>
          </a:p>
          <a:p>
            <a:r>
              <a:rPr lang="en-US" dirty="0"/>
              <a:t>Learning Agreements</a:t>
            </a:r>
          </a:p>
          <a:p>
            <a:r>
              <a:rPr lang="en-US" dirty="0"/>
              <a:t>Field Liaison</a:t>
            </a:r>
          </a:p>
          <a:p>
            <a:r>
              <a:rPr lang="en-US" dirty="0"/>
              <a:t>Linkage of classroom and field education components</a:t>
            </a:r>
          </a:p>
        </p:txBody>
      </p:sp>
      <p:sp>
        <p:nvSpPr>
          <p:cNvPr id="5" name="Title 4">
            <a:extLst>
              <a:ext uri="{FF2B5EF4-FFF2-40B4-BE49-F238E27FC236}">
                <a16:creationId xmlns:a16="http://schemas.microsoft.com/office/drawing/2014/main" id="{1F3A5627-8908-4DF8-8D32-4B4BC17A51E7}"/>
              </a:ext>
            </a:extLst>
          </p:cNvPr>
          <p:cNvSpPr>
            <a:spLocks noGrp="1"/>
          </p:cNvSpPr>
          <p:nvPr>
            <p:ph type="title"/>
          </p:nvPr>
        </p:nvSpPr>
        <p:spPr/>
        <p:txBody>
          <a:bodyPr/>
          <a:lstStyle/>
          <a:p>
            <a:r>
              <a:rPr lang="en-US" dirty="0"/>
              <a:t>Council on Social Work Education</a:t>
            </a:r>
          </a:p>
        </p:txBody>
      </p:sp>
    </p:spTree>
    <p:extLst>
      <p:ext uri="{BB962C8B-B14F-4D97-AF65-F5344CB8AC3E}">
        <p14:creationId xmlns:p14="http://schemas.microsoft.com/office/powerpoint/2010/main" val="2273464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B0E14-B813-4103-AB15-66408305A1D1}"/>
              </a:ext>
            </a:extLst>
          </p:cNvPr>
          <p:cNvSpPr>
            <a:spLocks noGrp="1"/>
          </p:cNvSpPr>
          <p:nvPr>
            <p:ph type="title"/>
          </p:nvPr>
        </p:nvSpPr>
        <p:spPr>
          <a:xfrm>
            <a:off x="1037020" y="1036066"/>
            <a:ext cx="10117959" cy="2985954"/>
          </a:xfrm>
        </p:spPr>
        <p:txBody>
          <a:bodyPr/>
          <a:lstStyle/>
          <a:p>
            <a:r>
              <a:rPr lang="en-US" dirty="0"/>
              <a:t>MSW Handbook</a:t>
            </a:r>
            <a:br>
              <a:rPr lang="en-US" dirty="0"/>
            </a:br>
            <a:r>
              <a:rPr lang="en-US" dirty="0"/>
              <a:t>MSW Field Manual</a:t>
            </a:r>
            <a:br>
              <a:rPr lang="en-US" dirty="0"/>
            </a:br>
            <a:r>
              <a:rPr lang="en-US" sz="4800" dirty="0"/>
              <a:t>(Outline Policies &amp; Procedures)</a:t>
            </a:r>
            <a:endParaRPr lang="en-US" dirty="0"/>
          </a:p>
        </p:txBody>
      </p:sp>
      <p:sp>
        <p:nvSpPr>
          <p:cNvPr id="3" name="Subtitle 2">
            <a:extLst>
              <a:ext uri="{FF2B5EF4-FFF2-40B4-BE49-F238E27FC236}">
                <a16:creationId xmlns:a16="http://schemas.microsoft.com/office/drawing/2014/main" id="{BE73E217-6BB9-423A-8095-72F17DEBEC78}"/>
              </a:ext>
            </a:extLst>
          </p:cNvPr>
          <p:cNvSpPr>
            <a:spLocks noGrp="1"/>
          </p:cNvSpPr>
          <p:nvPr>
            <p:ph type="subTitle" idx="1"/>
          </p:nvPr>
        </p:nvSpPr>
        <p:spPr/>
        <p:txBody>
          <a:bodyPr/>
          <a:lstStyle/>
          <a:p>
            <a:r>
              <a:rPr lang="en-US" dirty="0"/>
              <a:t>Check these 1</a:t>
            </a:r>
            <a:r>
              <a:rPr lang="en-US" baseline="30000" dirty="0"/>
              <a:t>st</a:t>
            </a:r>
            <a:r>
              <a:rPr lang="en-US" dirty="0"/>
              <a:t> for any questions you may have!</a:t>
            </a:r>
          </a:p>
          <a:p>
            <a:r>
              <a:rPr lang="en-US" sz="2400" dirty="0"/>
              <a:t>(</a:t>
            </a:r>
            <a:r>
              <a:rPr lang="en-US" sz="2400" dirty="0" err="1"/>
              <a:t>ie</a:t>
            </a:r>
            <a:r>
              <a:rPr lang="en-US" sz="2400" dirty="0"/>
              <a:t>. Fingerprints may need be taken multiple times dependent on </a:t>
            </a:r>
          </a:p>
          <a:p>
            <a:r>
              <a:rPr lang="en-US" sz="2400" dirty="0"/>
              <a:t>which programs/agencies/certifications you are working with….)</a:t>
            </a:r>
          </a:p>
        </p:txBody>
      </p:sp>
      <p:sp>
        <p:nvSpPr>
          <p:cNvPr id="4" name="TextBox 3">
            <a:extLst>
              <a:ext uri="{FF2B5EF4-FFF2-40B4-BE49-F238E27FC236}">
                <a16:creationId xmlns:a16="http://schemas.microsoft.com/office/drawing/2014/main" id="{6D34180B-1574-40F2-8960-525B1D3BCB9F}"/>
              </a:ext>
            </a:extLst>
          </p:cNvPr>
          <p:cNvSpPr txBox="1"/>
          <p:nvPr/>
        </p:nvSpPr>
        <p:spPr>
          <a:xfrm>
            <a:off x="661012" y="539827"/>
            <a:ext cx="325730" cy="369332"/>
          </a:xfrm>
          <a:prstGeom prst="rect">
            <a:avLst/>
          </a:prstGeom>
          <a:noFill/>
        </p:spPr>
        <p:txBody>
          <a:bodyPr wrap="none" rtlCol="0">
            <a:spAutoFit/>
          </a:bodyPr>
          <a:lstStyle/>
          <a:p>
            <a:r>
              <a:rPr lang="en-US" dirty="0">
                <a:solidFill>
                  <a:schemeClr val="bg1"/>
                </a:solidFill>
              </a:rPr>
              <a:t>R</a:t>
            </a:r>
          </a:p>
        </p:txBody>
      </p:sp>
    </p:spTree>
    <p:extLst>
      <p:ext uri="{BB962C8B-B14F-4D97-AF65-F5344CB8AC3E}">
        <p14:creationId xmlns:p14="http://schemas.microsoft.com/office/powerpoint/2010/main" val="1010684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39B2B-B0F1-45BF-A5E0-22085D8A849F}"/>
              </a:ext>
            </a:extLst>
          </p:cNvPr>
          <p:cNvSpPr>
            <a:spLocks noGrp="1"/>
          </p:cNvSpPr>
          <p:nvPr>
            <p:ph type="title"/>
          </p:nvPr>
        </p:nvSpPr>
        <p:spPr>
          <a:xfrm>
            <a:off x="838200" y="1475105"/>
            <a:ext cx="10515600" cy="1348106"/>
          </a:xfrm>
        </p:spPr>
        <p:txBody>
          <a:bodyPr>
            <a:normAutofit fontScale="90000"/>
          </a:bodyPr>
          <a:lstStyle/>
          <a:p>
            <a:br>
              <a:rPr lang="en-US" sz="7300" dirty="0"/>
            </a:br>
            <a:r>
              <a:rPr lang="en-US" sz="7300" dirty="0"/>
              <a:t>So…. </a:t>
            </a:r>
            <a:br>
              <a:rPr lang="en-US" sz="1100" dirty="0"/>
            </a:br>
            <a:br>
              <a:rPr lang="en-US" sz="1200" dirty="0"/>
            </a:br>
            <a:br>
              <a:rPr lang="en-US" dirty="0"/>
            </a:br>
            <a:br>
              <a:rPr lang="en-US" dirty="0"/>
            </a:br>
            <a:r>
              <a:rPr lang="en-US" dirty="0"/>
              <a:t> </a:t>
            </a:r>
            <a:br>
              <a:rPr lang="en-US" dirty="0"/>
            </a:br>
            <a:r>
              <a:rPr lang="en-US" dirty="0"/>
              <a:t>What do these mean </a:t>
            </a:r>
            <a:br>
              <a:rPr lang="en-US" dirty="0"/>
            </a:br>
            <a:r>
              <a:rPr lang="en-US" dirty="0"/>
              <a:t>for you personally?</a:t>
            </a:r>
          </a:p>
        </p:txBody>
      </p:sp>
      <p:sp>
        <p:nvSpPr>
          <p:cNvPr id="3" name="Slide Number Placeholder 2">
            <a:extLst>
              <a:ext uri="{FF2B5EF4-FFF2-40B4-BE49-F238E27FC236}">
                <a16:creationId xmlns:a16="http://schemas.microsoft.com/office/drawing/2014/main" id="{73660ECD-F20C-4A48-978A-D6E3F9009DA0}"/>
              </a:ext>
            </a:extLst>
          </p:cNvPr>
          <p:cNvSpPr>
            <a:spLocks noGrp="1"/>
          </p:cNvSpPr>
          <p:nvPr>
            <p:ph type="sldNum" sz="quarter" idx="10"/>
          </p:nvPr>
        </p:nvSpPr>
        <p:spPr/>
        <p:txBody>
          <a:bodyPr/>
          <a:lstStyle/>
          <a:p>
            <a:fld id="{D495E168-DA5E-4888-8D8A-92B118324C14}" type="slidenum">
              <a:rPr lang="en-US" noProof="0" smtClean="0"/>
              <a:pPr/>
              <a:t>14</a:t>
            </a:fld>
            <a:endParaRPr lang="en-US" noProof="0" dirty="0"/>
          </a:p>
        </p:txBody>
      </p:sp>
    </p:spTree>
    <p:extLst>
      <p:ext uri="{BB962C8B-B14F-4D97-AF65-F5344CB8AC3E}">
        <p14:creationId xmlns:p14="http://schemas.microsoft.com/office/powerpoint/2010/main" val="863819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CA9F4-B6DF-407D-A6D8-F1D62A798C7A}"/>
              </a:ext>
            </a:extLst>
          </p:cNvPr>
          <p:cNvSpPr>
            <a:spLocks noGrp="1"/>
          </p:cNvSpPr>
          <p:nvPr>
            <p:ph type="title"/>
          </p:nvPr>
        </p:nvSpPr>
        <p:spPr/>
        <p:txBody>
          <a:bodyPr/>
          <a:lstStyle/>
          <a:p>
            <a:r>
              <a:rPr lang="en-US" dirty="0"/>
              <a:t>Field Courses</a:t>
            </a:r>
          </a:p>
        </p:txBody>
      </p:sp>
      <p:sp>
        <p:nvSpPr>
          <p:cNvPr id="3" name="Slide Number Placeholder 2">
            <a:extLst>
              <a:ext uri="{FF2B5EF4-FFF2-40B4-BE49-F238E27FC236}">
                <a16:creationId xmlns:a16="http://schemas.microsoft.com/office/drawing/2014/main" id="{502F5B67-C8D6-4925-B266-F5C198941449}"/>
              </a:ext>
            </a:extLst>
          </p:cNvPr>
          <p:cNvSpPr>
            <a:spLocks noGrp="1"/>
          </p:cNvSpPr>
          <p:nvPr>
            <p:ph type="sldNum" sz="quarter" idx="10"/>
          </p:nvPr>
        </p:nvSpPr>
        <p:spPr/>
        <p:txBody>
          <a:bodyPr/>
          <a:lstStyle/>
          <a:p>
            <a:fld id="{D495E168-DA5E-4888-8D8A-92B118324C14}" type="slidenum">
              <a:rPr lang="en-US" noProof="0" smtClean="0"/>
              <a:pPr/>
              <a:t>15</a:t>
            </a:fld>
            <a:endParaRPr lang="en-US" noProof="0" dirty="0"/>
          </a:p>
        </p:txBody>
      </p:sp>
      <p:sp>
        <p:nvSpPr>
          <p:cNvPr id="4" name="Footer Placeholder 3">
            <a:extLst>
              <a:ext uri="{FF2B5EF4-FFF2-40B4-BE49-F238E27FC236}">
                <a16:creationId xmlns:a16="http://schemas.microsoft.com/office/drawing/2014/main" id="{D66FBB1D-4BB0-4C40-935E-8734434C2191}"/>
              </a:ext>
            </a:extLst>
          </p:cNvPr>
          <p:cNvSpPr>
            <a:spLocks noGrp="1"/>
          </p:cNvSpPr>
          <p:nvPr>
            <p:ph type="ftr" sz="quarter" idx="12"/>
          </p:nvPr>
        </p:nvSpPr>
        <p:spPr>
          <a:xfrm>
            <a:off x="408542" y="5920625"/>
            <a:ext cx="2224489" cy="365125"/>
          </a:xfrm>
        </p:spPr>
        <p:txBody>
          <a:bodyPr/>
          <a:lstStyle/>
          <a:p>
            <a:endParaRPr lang="en-US" dirty="0"/>
          </a:p>
          <a:p>
            <a:r>
              <a:rPr lang="en-US" dirty="0"/>
              <a:t>See Learning Suite &amp;</a:t>
            </a:r>
          </a:p>
          <a:p>
            <a:r>
              <a:rPr lang="en-US" dirty="0"/>
              <a:t>Program of Study</a:t>
            </a:r>
            <a:endParaRPr lang="en-US" noProof="0" dirty="0"/>
          </a:p>
        </p:txBody>
      </p:sp>
      <p:sp>
        <p:nvSpPr>
          <p:cNvPr id="5" name="Text Placeholder 4">
            <a:extLst>
              <a:ext uri="{FF2B5EF4-FFF2-40B4-BE49-F238E27FC236}">
                <a16:creationId xmlns:a16="http://schemas.microsoft.com/office/drawing/2014/main" id="{67F1464B-A61A-4582-9FFF-BF7AE67A6708}"/>
              </a:ext>
            </a:extLst>
          </p:cNvPr>
          <p:cNvSpPr>
            <a:spLocks noGrp="1"/>
          </p:cNvSpPr>
          <p:nvPr>
            <p:ph type="body" idx="1"/>
          </p:nvPr>
        </p:nvSpPr>
        <p:spPr>
          <a:xfrm>
            <a:off x="831850" y="4942477"/>
            <a:ext cx="10515600" cy="1350167"/>
          </a:xfrm>
        </p:spPr>
        <p:txBody>
          <a:bodyPr>
            <a:normAutofit/>
          </a:bodyPr>
          <a:lstStyle/>
          <a:p>
            <a:r>
              <a:rPr lang="en-US" sz="2000" dirty="0"/>
              <a:t>Soc W 614R/615R (Integrative Field Seminar) </a:t>
            </a:r>
          </a:p>
          <a:p>
            <a:r>
              <a:rPr lang="en-US" sz="2000" dirty="0"/>
              <a:t>Soc W 654R (Field Internship 1)</a:t>
            </a:r>
          </a:p>
          <a:p>
            <a:r>
              <a:rPr lang="en-US" sz="2000" dirty="0"/>
              <a:t>Soc W 655R (Field Internship 2)</a:t>
            </a:r>
          </a:p>
        </p:txBody>
      </p:sp>
      <p:sp>
        <p:nvSpPr>
          <p:cNvPr id="6" name="TextBox 5">
            <a:extLst>
              <a:ext uri="{FF2B5EF4-FFF2-40B4-BE49-F238E27FC236}">
                <a16:creationId xmlns:a16="http://schemas.microsoft.com/office/drawing/2014/main" id="{F0E226EE-E1E7-4CA6-9134-8A56610BA87C}"/>
              </a:ext>
            </a:extLst>
          </p:cNvPr>
          <p:cNvSpPr txBox="1"/>
          <p:nvPr/>
        </p:nvSpPr>
        <p:spPr>
          <a:xfrm>
            <a:off x="488351" y="202918"/>
            <a:ext cx="317716" cy="369332"/>
          </a:xfrm>
          <a:prstGeom prst="rect">
            <a:avLst/>
          </a:prstGeom>
          <a:noFill/>
        </p:spPr>
        <p:txBody>
          <a:bodyPr wrap="none" rtlCol="0">
            <a:spAutoFit/>
          </a:bodyPr>
          <a:lstStyle/>
          <a:p>
            <a:r>
              <a:rPr lang="en-US" dirty="0">
                <a:solidFill>
                  <a:schemeClr val="bg1"/>
                </a:solidFill>
              </a:rPr>
              <a:t>C</a:t>
            </a:r>
          </a:p>
        </p:txBody>
      </p:sp>
    </p:spTree>
    <p:extLst>
      <p:ext uri="{BB962C8B-B14F-4D97-AF65-F5344CB8AC3E}">
        <p14:creationId xmlns:p14="http://schemas.microsoft.com/office/powerpoint/2010/main" val="3226988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EA9CE91-39D3-4BCE-A4C4-21B14804E5CD}"/>
              </a:ext>
            </a:extLst>
          </p:cNvPr>
          <p:cNvSpPr>
            <a:spLocks noGrp="1"/>
          </p:cNvSpPr>
          <p:nvPr>
            <p:ph type="sldNum" sz="quarter" idx="10"/>
          </p:nvPr>
        </p:nvSpPr>
        <p:spPr/>
        <p:txBody>
          <a:bodyPr/>
          <a:lstStyle/>
          <a:p>
            <a:fld id="{D495E168-DA5E-4888-8D8A-92B118324C14}" type="slidenum">
              <a:rPr lang="en-US" noProof="0" smtClean="0"/>
              <a:pPr/>
              <a:t>16</a:t>
            </a:fld>
            <a:endParaRPr lang="en-US" noProof="0" dirty="0"/>
          </a:p>
        </p:txBody>
      </p:sp>
      <p:sp>
        <p:nvSpPr>
          <p:cNvPr id="4" name="Content Placeholder 3">
            <a:extLst>
              <a:ext uri="{FF2B5EF4-FFF2-40B4-BE49-F238E27FC236}">
                <a16:creationId xmlns:a16="http://schemas.microsoft.com/office/drawing/2014/main" id="{B90925E1-F4FA-4250-8941-F176C8C9FA39}"/>
              </a:ext>
            </a:extLst>
          </p:cNvPr>
          <p:cNvSpPr>
            <a:spLocks noGrp="1"/>
          </p:cNvSpPr>
          <p:nvPr>
            <p:ph idx="1"/>
          </p:nvPr>
        </p:nvSpPr>
        <p:spPr>
          <a:xfrm>
            <a:off x="373487" y="1949708"/>
            <a:ext cx="11346287" cy="4351338"/>
          </a:xfrm>
        </p:spPr>
        <p:txBody>
          <a:bodyPr>
            <a:normAutofit lnSpcReduction="10000"/>
          </a:bodyPr>
          <a:lstStyle/>
          <a:p>
            <a:r>
              <a:rPr lang="en-US" dirty="0"/>
              <a:t>Internship 1 (</a:t>
            </a:r>
            <a:r>
              <a:rPr lang="en-US" dirty="0" err="1"/>
              <a:t>Sp</a:t>
            </a:r>
            <a:r>
              <a:rPr lang="en-US" dirty="0"/>
              <a:t>/Sum, M-F) = 450 hours</a:t>
            </a:r>
          </a:p>
          <a:p>
            <a:r>
              <a:rPr lang="en-US" dirty="0"/>
              <a:t>Internship 2 (F/W, MWF) = 600 hours</a:t>
            </a:r>
          </a:p>
          <a:p>
            <a:r>
              <a:rPr lang="en-US" dirty="0"/>
              <a:t>Class: During F/W Tuesdays and Thursdays are CLASS days (&amp; nights)</a:t>
            </a:r>
          </a:p>
          <a:p>
            <a:r>
              <a:rPr lang="en-US" dirty="0"/>
              <a:t>Electives:  Consider Internship Night Requirements when planning your schedule.</a:t>
            </a:r>
          </a:p>
          <a:p>
            <a:r>
              <a:rPr lang="en-US" dirty="0"/>
              <a:t>Starting Therapy:  You CAN begin </a:t>
            </a:r>
            <a:r>
              <a:rPr lang="en-US" b="1" dirty="0"/>
              <a:t>training activities</a:t>
            </a:r>
            <a:r>
              <a:rPr lang="en-US" dirty="0"/>
              <a:t> before the first day of the semester, but you CANNOT begin </a:t>
            </a:r>
            <a:r>
              <a:rPr lang="en-US" b="1" dirty="0"/>
              <a:t>therapeutic activities</a:t>
            </a:r>
            <a:r>
              <a:rPr lang="en-US" dirty="0"/>
              <a:t> until the first day of the semester.</a:t>
            </a:r>
          </a:p>
          <a:p>
            <a:r>
              <a:rPr lang="en-US" dirty="0"/>
              <a:t>Holidays/Vacations: arrange with your Field Instructor/Supervisor PRIOR to scheduling vacations and making travel arrangements</a:t>
            </a:r>
          </a:p>
          <a:p>
            <a:endParaRPr lang="en-US" dirty="0"/>
          </a:p>
          <a:p>
            <a:endParaRPr lang="en-US" dirty="0"/>
          </a:p>
        </p:txBody>
      </p:sp>
      <p:sp>
        <p:nvSpPr>
          <p:cNvPr id="5" name="Title 4">
            <a:extLst>
              <a:ext uri="{FF2B5EF4-FFF2-40B4-BE49-F238E27FC236}">
                <a16:creationId xmlns:a16="http://schemas.microsoft.com/office/drawing/2014/main" id="{9108DC40-4B75-4A46-B082-EA22CE9BF52E}"/>
              </a:ext>
            </a:extLst>
          </p:cNvPr>
          <p:cNvSpPr>
            <a:spLocks noGrp="1"/>
          </p:cNvSpPr>
          <p:nvPr>
            <p:ph type="title"/>
          </p:nvPr>
        </p:nvSpPr>
        <p:spPr/>
        <p:txBody>
          <a:bodyPr/>
          <a:lstStyle/>
          <a:p>
            <a:r>
              <a:rPr lang="en-US" dirty="0"/>
              <a:t>Internship Scheduling Guidelines</a:t>
            </a:r>
          </a:p>
        </p:txBody>
      </p:sp>
      <p:sp>
        <p:nvSpPr>
          <p:cNvPr id="3" name="TextBox 2">
            <a:extLst>
              <a:ext uri="{FF2B5EF4-FFF2-40B4-BE49-F238E27FC236}">
                <a16:creationId xmlns:a16="http://schemas.microsoft.com/office/drawing/2014/main" id="{FED0A43C-E384-404F-BDA8-CC0A6D2B8540}"/>
              </a:ext>
            </a:extLst>
          </p:cNvPr>
          <p:cNvSpPr txBox="1"/>
          <p:nvPr/>
        </p:nvSpPr>
        <p:spPr>
          <a:xfrm>
            <a:off x="373487" y="365125"/>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906170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C1979-909D-447F-AABA-EE5ACFE50F18}"/>
              </a:ext>
            </a:extLst>
          </p:cNvPr>
          <p:cNvSpPr>
            <a:spLocks noGrp="1"/>
          </p:cNvSpPr>
          <p:nvPr>
            <p:ph type="title"/>
          </p:nvPr>
        </p:nvSpPr>
        <p:spPr>
          <a:xfrm>
            <a:off x="589935" y="908512"/>
            <a:ext cx="6037007" cy="782638"/>
          </a:xfrm>
        </p:spPr>
        <p:txBody>
          <a:bodyPr>
            <a:normAutofit fontScale="90000"/>
          </a:bodyPr>
          <a:lstStyle/>
          <a:p>
            <a:r>
              <a:rPr lang="en-US" dirty="0"/>
              <a:t>Soc W 614R  (</a:t>
            </a:r>
            <a:r>
              <a:rPr lang="en-US" dirty="0" err="1"/>
              <a:t>Sp</a:t>
            </a:r>
            <a:r>
              <a:rPr lang="en-US" dirty="0"/>
              <a:t>/Sum)</a:t>
            </a:r>
            <a:br>
              <a:rPr lang="en-US" dirty="0"/>
            </a:br>
            <a:r>
              <a:rPr lang="en-US" dirty="0"/>
              <a:t>Integrative Field Seminar</a:t>
            </a:r>
          </a:p>
        </p:txBody>
      </p:sp>
      <p:sp>
        <p:nvSpPr>
          <p:cNvPr id="3" name="Slide Number Placeholder 2">
            <a:extLst>
              <a:ext uri="{FF2B5EF4-FFF2-40B4-BE49-F238E27FC236}">
                <a16:creationId xmlns:a16="http://schemas.microsoft.com/office/drawing/2014/main" id="{9FB453AC-11A8-4E9B-AD8A-AC98787EF24B}"/>
              </a:ext>
            </a:extLst>
          </p:cNvPr>
          <p:cNvSpPr>
            <a:spLocks noGrp="1"/>
          </p:cNvSpPr>
          <p:nvPr>
            <p:ph type="sldNum" sz="quarter" idx="10"/>
          </p:nvPr>
        </p:nvSpPr>
        <p:spPr/>
        <p:txBody>
          <a:bodyPr/>
          <a:lstStyle/>
          <a:p>
            <a:fld id="{D495E168-DA5E-4888-8D8A-92B118324C14}" type="slidenum">
              <a:rPr lang="en-US" noProof="0" smtClean="0"/>
              <a:pPr/>
              <a:t>17</a:t>
            </a:fld>
            <a:endParaRPr lang="en-US" noProof="0" dirty="0"/>
          </a:p>
        </p:txBody>
      </p:sp>
      <p:sp>
        <p:nvSpPr>
          <p:cNvPr id="5" name="Text Placeholder 4">
            <a:extLst>
              <a:ext uri="{FF2B5EF4-FFF2-40B4-BE49-F238E27FC236}">
                <a16:creationId xmlns:a16="http://schemas.microsoft.com/office/drawing/2014/main" id="{EE35BAC2-73CB-42C6-B1A4-FAD5F6F78E40}"/>
              </a:ext>
            </a:extLst>
          </p:cNvPr>
          <p:cNvSpPr>
            <a:spLocks noGrp="1"/>
          </p:cNvSpPr>
          <p:nvPr>
            <p:ph type="body" sz="quarter" idx="13"/>
          </p:nvPr>
        </p:nvSpPr>
        <p:spPr>
          <a:xfrm>
            <a:off x="841248" y="2136036"/>
            <a:ext cx="5785694" cy="857098"/>
          </a:xfrm>
        </p:spPr>
        <p:txBody>
          <a:bodyPr/>
          <a:lstStyle/>
          <a:p>
            <a:r>
              <a:rPr lang="en-US" dirty="0"/>
              <a:t>Wendy &amp; Ruth teach </a:t>
            </a:r>
            <a:r>
              <a:rPr lang="en-US" dirty="0" err="1"/>
              <a:t>Sprummer</a:t>
            </a:r>
            <a:r>
              <a:rPr lang="en-US" dirty="0"/>
              <a:t> Semester</a:t>
            </a:r>
          </a:p>
        </p:txBody>
      </p:sp>
      <p:sp>
        <p:nvSpPr>
          <p:cNvPr id="6" name="Text Placeholder 5">
            <a:extLst>
              <a:ext uri="{FF2B5EF4-FFF2-40B4-BE49-F238E27FC236}">
                <a16:creationId xmlns:a16="http://schemas.microsoft.com/office/drawing/2014/main" id="{47C4E0BC-3982-41A4-A22E-08B1E096D1FC}"/>
              </a:ext>
            </a:extLst>
          </p:cNvPr>
          <p:cNvSpPr>
            <a:spLocks noGrp="1"/>
          </p:cNvSpPr>
          <p:nvPr>
            <p:ph type="body" sz="quarter" idx="15"/>
          </p:nvPr>
        </p:nvSpPr>
        <p:spPr>
          <a:xfrm>
            <a:off x="841248" y="2621695"/>
            <a:ext cx="5087925" cy="3868228"/>
          </a:xfrm>
        </p:spPr>
        <p:txBody>
          <a:bodyPr vert="horz" lIns="0" tIns="45720" rIns="91440" bIns="45720" rtlCol="0" anchor="t">
            <a:normAutofit fontScale="85000" lnSpcReduction="20000"/>
          </a:bodyPr>
          <a:lstStyle/>
          <a:p>
            <a:r>
              <a:rPr lang="en-US" sz="2000" dirty="0"/>
              <a:t>Meet Weekly in Seminar Class</a:t>
            </a:r>
          </a:p>
          <a:p>
            <a:pPr marL="179705" indent="-179705"/>
            <a:r>
              <a:rPr lang="en-US" sz="2000" dirty="0"/>
              <a:t>Held on-campus or in emergency situations online (</a:t>
            </a:r>
            <a:r>
              <a:rPr lang="en-US" sz="2000" dirty="0" err="1"/>
              <a:t>ie</a:t>
            </a:r>
            <a:r>
              <a:rPr lang="en-US" sz="2000" dirty="0"/>
              <a:t>. if necessitated by COVID-19) (link found under “online” LS tab or on-Campus)</a:t>
            </a:r>
          </a:p>
          <a:p>
            <a:pPr marL="179705" indent="-179705"/>
            <a:r>
              <a:rPr lang="en-US" sz="2000" dirty="0" err="1"/>
              <a:t>Sp</a:t>
            </a:r>
            <a:r>
              <a:rPr lang="en-US" sz="2000" dirty="0"/>
              <a:t>/Sum 7:30 am on T, W, or Th (depending on section)</a:t>
            </a:r>
          </a:p>
          <a:p>
            <a:pPr marL="179705" indent="-179705"/>
            <a:r>
              <a:rPr lang="en-US" sz="2000" dirty="0"/>
              <a:t>Sections Assigned </a:t>
            </a:r>
          </a:p>
          <a:p>
            <a:r>
              <a:rPr lang="en-US" sz="2000" dirty="0" err="1"/>
              <a:t>Sp</a:t>
            </a:r>
            <a:r>
              <a:rPr lang="en-US" sz="2000" dirty="0"/>
              <a:t>/Sum 2 hours/week (2 credits)</a:t>
            </a:r>
          </a:p>
          <a:p>
            <a:pPr marL="457200" lvl="1" indent="0">
              <a:buNone/>
            </a:pPr>
            <a:r>
              <a:rPr lang="en-US" sz="1900" dirty="0">
                <a:solidFill>
                  <a:schemeClr val="tx2">
                    <a:lumMod val="60000"/>
                    <a:lumOff val="40000"/>
                  </a:schemeClr>
                </a:solidFill>
              </a:rPr>
              <a:t>1 hour online Self-Care Curriculum</a:t>
            </a:r>
          </a:p>
          <a:p>
            <a:pPr marL="457200" lvl="1" indent="0">
              <a:buNone/>
            </a:pPr>
            <a:r>
              <a:rPr lang="en-US" sz="2000" dirty="0">
                <a:solidFill>
                  <a:schemeClr val="tx2">
                    <a:lumMod val="60000"/>
                    <a:lumOff val="40000"/>
                  </a:schemeClr>
                </a:solidFill>
              </a:rPr>
              <a:t>1 hour in class seminar:  </a:t>
            </a:r>
          </a:p>
          <a:p>
            <a:pPr marL="457200" lvl="1" indent="0">
              <a:buNone/>
            </a:pPr>
            <a:r>
              <a:rPr lang="en-US" sz="2000" dirty="0">
                <a:solidFill>
                  <a:schemeClr val="tx2">
                    <a:lumMod val="60000"/>
                    <a:lumOff val="40000"/>
                  </a:schemeClr>
                </a:solidFill>
              </a:rPr>
              <a:t>	*Field Practice - review and discussion of 	skills/topics pertinent to internships</a:t>
            </a:r>
          </a:p>
          <a:p>
            <a:pPr marL="457200" lvl="1" indent="0">
              <a:buNone/>
            </a:pPr>
            <a:r>
              <a:rPr lang="en-US" sz="2000" dirty="0">
                <a:solidFill>
                  <a:schemeClr val="tx2">
                    <a:lumMod val="60000"/>
                    <a:lumOff val="40000"/>
                  </a:schemeClr>
                </a:solidFill>
              </a:rPr>
              <a:t>	*Competency linkage and development in 	Field </a:t>
            </a:r>
          </a:p>
          <a:p>
            <a:pPr marL="457200" lvl="1" indent="0">
              <a:buNone/>
            </a:pPr>
            <a:r>
              <a:rPr lang="en-US" sz="2000" dirty="0">
                <a:solidFill>
                  <a:schemeClr val="tx2">
                    <a:lumMod val="60000"/>
                    <a:lumOff val="40000"/>
                  </a:schemeClr>
                </a:solidFill>
              </a:rPr>
              <a:t>	*Discussion of common field experiences</a:t>
            </a:r>
          </a:p>
          <a:p>
            <a:pPr marL="457200" lvl="1" indent="0">
              <a:buNone/>
            </a:pPr>
            <a:r>
              <a:rPr lang="en-US" sz="2000" dirty="0">
                <a:solidFill>
                  <a:schemeClr val="tx2">
                    <a:lumMod val="60000"/>
                    <a:lumOff val="40000"/>
                  </a:schemeClr>
                </a:solidFill>
              </a:rPr>
              <a:t>	*Small amount of Self-Care review and 	discussion</a:t>
            </a:r>
          </a:p>
          <a:p>
            <a:endParaRPr lang="en-US" dirty="0"/>
          </a:p>
        </p:txBody>
      </p:sp>
    </p:spTree>
    <p:extLst>
      <p:ext uri="{BB962C8B-B14F-4D97-AF65-F5344CB8AC3E}">
        <p14:creationId xmlns:p14="http://schemas.microsoft.com/office/powerpoint/2010/main" val="1817120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80FA2-E0C6-4AD7-9C68-702787AE8B5D}"/>
              </a:ext>
            </a:extLst>
          </p:cNvPr>
          <p:cNvSpPr>
            <a:spLocks noGrp="1"/>
          </p:cNvSpPr>
          <p:nvPr>
            <p:ph type="title"/>
          </p:nvPr>
        </p:nvSpPr>
        <p:spPr>
          <a:xfrm>
            <a:off x="838199" y="500246"/>
            <a:ext cx="5532522" cy="1635790"/>
          </a:xfrm>
        </p:spPr>
        <p:txBody>
          <a:bodyPr>
            <a:noAutofit/>
          </a:bodyPr>
          <a:lstStyle/>
          <a:p>
            <a:r>
              <a:rPr lang="en-US" sz="4000" dirty="0"/>
              <a:t>Soc W 615R (F &amp; W)</a:t>
            </a:r>
            <a:br>
              <a:rPr lang="en-US" sz="4000" dirty="0"/>
            </a:br>
            <a:r>
              <a:rPr lang="en-US" sz="4000" dirty="0"/>
              <a:t>Integrative Field Seminar</a:t>
            </a:r>
          </a:p>
        </p:txBody>
      </p:sp>
      <p:sp>
        <p:nvSpPr>
          <p:cNvPr id="3" name="Slide Number Placeholder 2">
            <a:extLst>
              <a:ext uri="{FF2B5EF4-FFF2-40B4-BE49-F238E27FC236}">
                <a16:creationId xmlns:a16="http://schemas.microsoft.com/office/drawing/2014/main" id="{C72E44CE-9A39-47D5-95FA-E0A06A8FC58E}"/>
              </a:ext>
            </a:extLst>
          </p:cNvPr>
          <p:cNvSpPr>
            <a:spLocks noGrp="1"/>
          </p:cNvSpPr>
          <p:nvPr>
            <p:ph type="sldNum" sz="quarter" idx="10"/>
          </p:nvPr>
        </p:nvSpPr>
        <p:spPr/>
        <p:txBody>
          <a:bodyPr/>
          <a:lstStyle/>
          <a:p>
            <a:fld id="{D495E168-DA5E-4888-8D8A-92B118324C14}" type="slidenum">
              <a:rPr lang="en-US" noProof="0" smtClean="0"/>
              <a:pPr/>
              <a:t>18</a:t>
            </a:fld>
            <a:endParaRPr lang="en-US" noProof="0" dirty="0"/>
          </a:p>
        </p:txBody>
      </p:sp>
      <p:sp>
        <p:nvSpPr>
          <p:cNvPr id="5" name="Text Placeholder 4">
            <a:extLst>
              <a:ext uri="{FF2B5EF4-FFF2-40B4-BE49-F238E27FC236}">
                <a16:creationId xmlns:a16="http://schemas.microsoft.com/office/drawing/2014/main" id="{0E2C8229-0D50-4FB4-841F-A243F4BDE5C6}"/>
              </a:ext>
            </a:extLst>
          </p:cNvPr>
          <p:cNvSpPr>
            <a:spLocks noGrp="1"/>
          </p:cNvSpPr>
          <p:nvPr>
            <p:ph type="body" sz="quarter" idx="13"/>
          </p:nvPr>
        </p:nvSpPr>
        <p:spPr>
          <a:xfrm>
            <a:off x="841248" y="2136036"/>
            <a:ext cx="5971032" cy="534655"/>
          </a:xfrm>
        </p:spPr>
        <p:txBody>
          <a:bodyPr/>
          <a:lstStyle/>
          <a:p>
            <a:r>
              <a:rPr lang="en-US" dirty="0"/>
              <a:t>Wendy &amp; Ruth teach Fall &amp; Winter Semesters </a:t>
            </a:r>
          </a:p>
          <a:p>
            <a:endParaRPr lang="en-US" dirty="0"/>
          </a:p>
        </p:txBody>
      </p:sp>
      <p:sp>
        <p:nvSpPr>
          <p:cNvPr id="6" name="Text Placeholder 5">
            <a:extLst>
              <a:ext uri="{FF2B5EF4-FFF2-40B4-BE49-F238E27FC236}">
                <a16:creationId xmlns:a16="http://schemas.microsoft.com/office/drawing/2014/main" id="{0034C8EC-21C8-457B-A9FE-2B7812B1D71E}"/>
              </a:ext>
            </a:extLst>
          </p:cNvPr>
          <p:cNvSpPr>
            <a:spLocks noGrp="1"/>
          </p:cNvSpPr>
          <p:nvPr>
            <p:ph type="body" sz="quarter" idx="15"/>
          </p:nvPr>
        </p:nvSpPr>
        <p:spPr>
          <a:xfrm>
            <a:off x="838199" y="2670691"/>
            <a:ext cx="5704269" cy="3938773"/>
          </a:xfrm>
        </p:spPr>
        <p:txBody>
          <a:bodyPr>
            <a:normAutofit fontScale="92500" lnSpcReduction="20000"/>
          </a:bodyPr>
          <a:lstStyle/>
          <a:p>
            <a:r>
              <a:rPr lang="en-US" sz="2000" dirty="0"/>
              <a:t>Meet Weekly in Seminar Class</a:t>
            </a:r>
          </a:p>
          <a:p>
            <a:pPr marL="179705" indent="-179705"/>
            <a:r>
              <a:rPr lang="en-US" sz="2000" dirty="0"/>
              <a:t>Held online (if necessitated by COVID-19) </a:t>
            </a:r>
          </a:p>
          <a:p>
            <a:pPr marL="0" indent="0">
              <a:buNone/>
            </a:pPr>
            <a:r>
              <a:rPr lang="en-US" sz="2000" dirty="0"/>
              <a:t>    or on-Campus</a:t>
            </a:r>
          </a:p>
          <a:p>
            <a:pPr marL="179705" indent="-179705"/>
            <a:r>
              <a:rPr lang="en-US" sz="2000" dirty="0"/>
              <a:t>F/W- T or Th as outlined in Class Schedule </a:t>
            </a:r>
          </a:p>
          <a:p>
            <a:pPr marL="179705" indent="-179705"/>
            <a:r>
              <a:rPr lang="en-US" sz="2000" dirty="0"/>
              <a:t>Sections Assigned</a:t>
            </a:r>
          </a:p>
          <a:p>
            <a:r>
              <a:rPr lang="en-US" sz="2000" dirty="0"/>
              <a:t>F/W 1 hour/week (1 credit)</a:t>
            </a:r>
          </a:p>
          <a:p>
            <a:pPr marL="457200" lvl="1" indent="0">
              <a:buNone/>
            </a:pPr>
            <a:r>
              <a:rPr lang="en-US" sz="2000" dirty="0">
                <a:solidFill>
                  <a:schemeClr val="tx2">
                    <a:lumMod val="60000"/>
                    <a:lumOff val="40000"/>
                  </a:schemeClr>
                </a:solidFill>
              </a:rPr>
              <a:t>1 hour in class seminar:  </a:t>
            </a:r>
          </a:p>
          <a:p>
            <a:pPr marL="457200" lvl="1" indent="0">
              <a:buNone/>
            </a:pPr>
            <a:r>
              <a:rPr lang="en-US" sz="2000" dirty="0">
                <a:solidFill>
                  <a:schemeClr val="tx2">
                    <a:lumMod val="60000"/>
                    <a:lumOff val="40000"/>
                  </a:schemeClr>
                </a:solidFill>
              </a:rPr>
              <a:t>	*Field Practice - review and discussion of 	skills/topics pertinent to internships</a:t>
            </a:r>
          </a:p>
          <a:p>
            <a:pPr marL="457200" lvl="1" indent="0">
              <a:buNone/>
            </a:pPr>
            <a:r>
              <a:rPr lang="en-US" sz="2000" dirty="0">
                <a:solidFill>
                  <a:schemeClr val="tx2">
                    <a:lumMod val="60000"/>
                    <a:lumOff val="40000"/>
                  </a:schemeClr>
                </a:solidFill>
              </a:rPr>
              <a:t>	*Competency linkage and development in 	Field </a:t>
            </a:r>
          </a:p>
          <a:p>
            <a:pPr marL="457200" lvl="1" indent="0">
              <a:buNone/>
            </a:pPr>
            <a:r>
              <a:rPr lang="en-US" sz="2000" dirty="0">
                <a:solidFill>
                  <a:schemeClr val="tx2">
                    <a:lumMod val="60000"/>
                    <a:lumOff val="40000"/>
                  </a:schemeClr>
                </a:solidFill>
              </a:rPr>
              <a:t>	*Discussion of common field experiences</a:t>
            </a:r>
          </a:p>
          <a:p>
            <a:pPr marL="457200" lvl="1" indent="0">
              <a:buNone/>
            </a:pPr>
            <a:r>
              <a:rPr lang="en-US" sz="2000" dirty="0">
                <a:solidFill>
                  <a:schemeClr val="tx2">
                    <a:lumMod val="60000"/>
                    <a:lumOff val="40000"/>
                  </a:schemeClr>
                </a:solidFill>
              </a:rPr>
              <a:t>	*Small amount of Self-Care review and 	discussion</a:t>
            </a:r>
          </a:p>
          <a:p>
            <a:endParaRPr lang="en-US" dirty="0"/>
          </a:p>
        </p:txBody>
      </p:sp>
    </p:spTree>
    <p:extLst>
      <p:ext uri="{BB962C8B-B14F-4D97-AF65-F5344CB8AC3E}">
        <p14:creationId xmlns:p14="http://schemas.microsoft.com/office/powerpoint/2010/main" val="4160376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09551-5E9C-41B2-99CC-A2E34E2226A0}"/>
              </a:ext>
            </a:extLst>
          </p:cNvPr>
          <p:cNvSpPr>
            <a:spLocks noGrp="1"/>
          </p:cNvSpPr>
          <p:nvPr>
            <p:ph type="title"/>
          </p:nvPr>
        </p:nvSpPr>
        <p:spPr>
          <a:xfrm>
            <a:off x="841248" y="374391"/>
            <a:ext cx="5285914" cy="1577503"/>
          </a:xfrm>
        </p:spPr>
        <p:txBody>
          <a:bodyPr>
            <a:normAutofit fontScale="90000"/>
          </a:bodyPr>
          <a:lstStyle/>
          <a:p>
            <a:r>
              <a:rPr lang="en-US" sz="4800" dirty="0"/>
              <a:t>Integrative Field Seminar Assignments</a:t>
            </a:r>
          </a:p>
        </p:txBody>
      </p:sp>
      <p:sp>
        <p:nvSpPr>
          <p:cNvPr id="3" name="Slide Number Placeholder 2">
            <a:extLst>
              <a:ext uri="{FF2B5EF4-FFF2-40B4-BE49-F238E27FC236}">
                <a16:creationId xmlns:a16="http://schemas.microsoft.com/office/drawing/2014/main" id="{78B7CBEC-1485-462F-864F-254CD087B0E5}"/>
              </a:ext>
            </a:extLst>
          </p:cNvPr>
          <p:cNvSpPr>
            <a:spLocks noGrp="1"/>
          </p:cNvSpPr>
          <p:nvPr>
            <p:ph type="sldNum" sz="quarter" idx="10"/>
          </p:nvPr>
        </p:nvSpPr>
        <p:spPr/>
        <p:txBody>
          <a:bodyPr/>
          <a:lstStyle/>
          <a:p>
            <a:fld id="{D495E168-DA5E-4888-8D8A-92B118324C14}" type="slidenum">
              <a:rPr lang="en-US" noProof="0" smtClean="0"/>
              <a:pPr/>
              <a:t>19</a:t>
            </a:fld>
            <a:endParaRPr lang="en-US" noProof="0" dirty="0"/>
          </a:p>
        </p:txBody>
      </p:sp>
      <p:sp>
        <p:nvSpPr>
          <p:cNvPr id="4" name="Footer Placeholder 3">
            <a:extLst>
              <a:ext uri="{FF2B5EF4-FFF2-40B4-BE49-F238E27FC236}">
                <a16:creationId xmlns:a16="http://schemas.microsoft.com/office/drawing/2014/main" id="{7EF6307F-D221-4F00-B0C7-E5484D00BB27}"/>
              </a:ext>
            </a:extLst>
          </p:cNvPr>
          <p:cNvSpPr>
            <a:spLocks noGrp="1"/>
          </p:cNvSpPr>
          <p:nvPr>
            <p:ph type="ftr" sz="quarter" idx="12"/>
          </p:nvPr>
        </p:nvSpPr>
        <p:spPr>
          <a:xfrm>
            <a:off x="8320548" y="5938740"/>
            <a:ext cx="3398763" cy="365125"/>
          </a:xfrm>
        </p:spPr>
        <p:txBody>
          <a:bodyPr/>
          <a:lstStyle/>
          <a:p>
            <a:r>
              <a:rPr lang="en-US" noProof="0" dirty="0" err="1"/>
              <a:t>SocW</a:t>
            </a:r>
            <a:r>
              <a:rPr lang="en-US" noProof="0" dirty="0"/>
              <a:t> 614R/615R syllabi</a:t>
            </a:r>
          </a:p>
        </p:txBody>
      </p:sp>
      <p:sp>
        <p:nvSpPr>
          <p:cNvPr id="5" name="Text Placeholder 4">
            <a:extLst>
              <a:ext uri="{FF2B5EF4-FFF2-40B4-BE49-F238E27FC236}">
                <a16:creationId xmlns:a16="http://schemas.microsoft.com/office/drawing/2014/main" id="{177A72B3-3606-4E26-8728-BEFF03F80EED}"/>
              </a:ext>
            </a:extLst>
          </p:cNvPr>
          <p:cNvSpPr>
            <a:spLocks noGrp="1"/>
          </p:cNvSpPr>
          <p:nvPr>
            <p:ph type="body" sz="quarter" idx="13"/>
          </p:nvPr>
        </p:nvSpPr>
        <p:spPr/>
        <p:txBody>
          <a:bodyPr/>
          <a:lstStyle/>
          <a:p>
            <a:r>
              <a:rPr lang="en-US" dirty="0"/>
              <a:t>Weekly Assignments and Preparation</a:t>
            </a:r>
          </a:p>
        </p:txBody>
      </p:sp>
      <p:sp>
        <p:nvSpPr>
          <p:cNvPr id="6" name="Text Placeholder 5">
            <a:extLst>
              <a:ext uri="{FF2B5EF4-FFF2-40B4-BE49-F238E27FC236}">
                <a16:creationId xmlns:a16="http://schemas.microsoft.com/office/drawing/2014/main" id="{A2BFFD69-752C-45C6-B2DE-5113CFB51F8E}"/>
              </a:ext>
            </a:extLst>
          </p:cNvPr>
          <p:cNvSpPr>
            <a:spLocks noGrp="1"/>
          </p:cNvSpPr>
          <p:nvPr>
            <p:ph type="body" sz="quarter" idx="15"/>
          </p:nvPr>
        </p:nvSpPr>
        <p:spPr>
          <a:xfrm>
            <a:off x="152745" y="2597874"/>
            <a:ext cx="6217976" cy="3915870"/>
          </a:xfrm>
        </p:spPr>
        <p:txBody>
          <a:bodyPr vert="horz" lIns="0" tIns="45720" rIns="91440" bIns="45720" rtlCol="0" anchor="t">
            <a:normAutofit fontScale="55000" lnSpcReduction="20000"/>
          </a:bodyPr>
          <a:lstStyle/>
          <a:p>
            <a:pPr lvl="1"/>
            <a:r>
              <a:rPr lang="en-US" sz="3200" dirty="0">
                <a:solidFill>
                  <a:schemeClr val="tx2">
                    <a:lumMod val="60000"/>
                    <a:lumOff val="40000"/>
                  </a:schemeClr>
                </a:solidFill>
              </a:rPr>
              <a:t>Self-Care Activities (complete weekly)</a:t>
            </a:r>
          </a:p>
          <a:p>
            <a:pPr lvl="1"/>
            <a:r>
              <a:rPr lang="en-US" sz="3200" dirty="0">
                <a:solidFill>
                  <a:schemeClr val="tx2">
                    <a:lumMod val="60000"/>
                    <a:lumOff val="40000"/>
                  </a:schemeClr>
                </a:solidFill>
              </a:rPr>
              <a:t>Look at the syllabus each week and come prepared to 	seminar.  (See “Weekly Field Seminar Schedule” in LS 	and assignments for details on readings due, 	competencies will be discussing, and what to bring to 	class).</a:t>
            </a:r>
          </a:p>
          <a:p>
            <a:pPr lvl="1"/>
            <a:r>
              <a:rPr lang="en-US" sz="3200" dirty="0">
                <a:solidFill>
                  <a:schemeClr val="tx2">
                    <a:lumMod val="60000"/>
                    <a:lumOff val="40000"/>
                  </a:schemeClr>
                </a:solidFill>
              </a:rPr>
              <a:t>P &amp;P points—reading is to be completed PRIOR to class 	so you can thoughtfully discuss the material and 	assigned review ?s.</a:t>
            </a:r>
          </a:p>
          <a:p>
            <a:pPr lvl="1"/>
            <a:r>
              <a:rPr lang="en-US" sz="3200" dirty="0">
                <a:solidFill>
                  <a:schemeClr val="tx2">
                    <a:lumMod val="60000"/>
                    <a:lumOff val="40000"/>
                  </a:schemeClr>
                </a:solidFill>
              </a:rPr>
              <a:t>P &amp; P points are due each Saturday before 11:00 pm.  	50% of points will be automatically deducted for late 	submissions.</a:t>
            </a:r>
          </a:p>
          <a:p>
            <a:pPr lvl="1"/>
            <a:r>
              <a:rPr lang="en-US" sz="3200" dirty="0">
                <a:solidFill>
                  <a:schemeClr val="tx2">
                    <a:lumMod val="60000"/>
                    <a:lumOff val="40000"/>
                  </a:schemeClr>
                </a:solidFill>
              </a:rPr>
              <a:t>Basically, you are in control of your seminar grade… You 	do the work, you get the points. You don’t, you won’t.</a:t>
            </a:r>
          </a:p>
          <a:p>
            <a:pPr lvl="1"/>
            <a:r>
              <a:rPr lang="en-US" sz="3200" dirty="0">
                <a:solidFill>
                  <a:schemeClr val="tx2">
                    <a:lumMod val="60000"/>
                    <a:lumOff val="40000"/>
                  </a:schemeClr>
                </a:solidFill>
              </a:rPr>
              <a:t>3 or More absences may constitute failure of the co</a:t>
            </a:r>
            <a:r>
              <a:rPr lang="en-US" sz="2900" dirty="0">
                <a:solidFill>
                  <a:schemeClr val="tx2">
                    <a:lumMod val="60000"/>
                    <a:lumOff val="40000"/>
                  </a:schemeClr>
                </a:solidFill>
              </a:rPr>
              <a:t>urse</a:t>
            </a:r>
          </a:p>
          <a:p>
            <a:endParaRPr lang="en-US" dirty="0"/>
          </a:p>
        </p:txBody>
      </p:sp>
    </p:spTree>
    <p:extLst>
      <p:ext uri="{BB962C8B-B14F-4D97-AF65-F5344CB8AC3E}">
        <p14:creationId xmlns:p14="http://schemas.microsoft.com/office/powerpoint/2010/main" val="1612659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1656887-1076-440A-BD33-42767D4EDA76}"/>
              </a:ext>
            </a:extLst>
          </p:cNvPr>
          <p:cNvSpPr>
            <a:spLocks noGrp="1"/>
          </p:cNvSpPr>
          <p:nvPr>
            <p:ph type="body" sz="quarter" idx="21"/>
          </p:nvPr>
        </p:nvSpPr>
        <p:spPr>
          <a:xfrm>
            <a:off x="3912235" y="1130687"/>
            <a:ext cx="4367531" cy="324417"/>
          </a:xfrm>
        </p:spPr>
        <p:txBody>
          <a:bodyPr/>
          <a:lstStyle/>
          <a:p>
            <a:r>
              <a:rPr lang="en-US" dirty="0"/>
              <a:t>2021</a:t>
            </a:r>
          </a:p>
        </p:txBody>
      </p:sp>
      <p:sp>
        <p:nvSpPr>
          <p:cNvPr id="3" name="Title 2">
            <a:extLst>
              <a:ext uri="{FF2B5EF4-FFF2-40B4-BE49-F238E27FC236}">
                <a16:creationId xmlns:a16="http://schemas.microsoft.com/office/drawing/2014/main" id="{BB10C136-DD00-47B6-81B3-FADD41F214F8}"/>
              </a:ext>
            </a:extLst>
          </p:cNvPr>
          <p:cNvSpPr>
            <a:spLocks noGrp="1"/>
          </p:cNvSpPr>
          <p:nvPr>
            <p:ph type="title"/>
          </p:nvPr>
        </p:nvSpPr>
        <p:spPr>
          <a:xfrm>
            <a:off x="1037020" y="1147645"/>
            <a:ext cx="10117959" cy="2281355"/>
          </a:xfrm>
        </p:spPr>
        <p:txBody>
          <a:bodyPr/>
          <a:lstStyle/>
          <a:p>
            <a:r>
              <a:rPr lang="en-US" dirty="0"/>
              <a:t>Getting to Know You…</a:t>
            </a:r>
          </a:p>
        </p:txBody>
      </p:sp>
      <p:sp>
        <p:nvSpPr>
          <p:cNvPr id="4" name="Text Placeholder 3">
            <a:extLst>
              <a:ext uri="{FF2B5EF4-FFF2-40B4-BE49-F238E27FC236}">
                <a16:creationId xmlns:a16="http://schemas.microsoft.com/office/drawing/2014/main" id="{58B44ADC-2FEB-4272-A6D4-F859B2BD2D75}"/>
              </a:ext>
            </a:extLst>
          </p:cNvPr>
          <p:cNvSpPr>
            <a:spLocks noGrp="1"/>
          </p:cNvSpPr>
          <p:nvPr>
            <p:ph type="body" sz="quarter" idx="20"/>
          </p:nvPr>
        </p:nvSpPr>
        <p:spPr>
          <a:xfrm>
            <a:off x="3912235" y="637212"/>
            <a:ext cx="4367531" cy="324417"/>
          </a:xfrm>
        </p:spPr>
        <p:txBody>
          <a:bodyPr/>
          <a:lstStyle/>
          <a:p>
            <a:r>
              <a:rPr lang="en-US" dirty="0"/>
              <a:t>April 28</a:t>
            </a:r>
          </a:p>
        </p:txBody>
      </p:sp>
      <p:sp>
        <p:nvSpPr>
          <p:cNvPr id="5" name="Text Placeholder 4">
            <a:extLst>
              <a:ext uri="{FF2B5EF4-FFF2-40B4-BE49-F238E27FC236}">
                <a16:creationId xmlns:a16="http://schemas.microsoft.com/office/drawing/2014/main" id="{DFA381F3-4FF1-445D-BD23-D7BB54AC52C1}"/>
              </a:ext>
            </a:extLst>
          </p:cNvPr>
          <p:cNvSpPr>
            <a:spLocks noGrp="1"/>
          </p:cNvSpPr>
          <p:nvPr>
            <p:ph type="body" sz="quarter" idx="13"/>
          </p:nvPr>
        </p:nvSpPr>
        <p:spPr>
          <a:xfrm>
            <a:off x="594360" y="3975356"/>
            <a:ext cx="4089598" cy="1577263"/>
          </a:xfrm>
        </p:spPr>
        <p:txBody>
          <a:bodyPr/>
          <a:lstStyle/>
          <a:p>
            <a:r>
              <a:rPr lang="en-US" sz="4400" dirty="0"/>
              <a:t>In “Real-Time”…</a:t>
            </a:r>
          </a:p>
          <a:p>
            <a:r>
              <a:rPr lang="en-US" sz="4400" dirty="0"/>
              <a:t>Not Virtually!</a:t>
            </a:r>
          </a:p>
        </p:txBody>
      </p:sp>
      <p:pic>
        <p:nvPicPr>
          <p:cNvPr id="6" name="Picture 5">
            <a:extLst>
              <a:ext uri="{FF2B5EF4-FFF2-40B4-BE49-F238E27FC236}">
                <a16:creationId xmlns:a16="http://schemas.microsoft.com/office/drawing/2014/main" id="{EF18968E-B12A-4527-8F56-05497CC61937}"/>
              </a:ext>
            </a:extLst>
          </p:cNvPr>
          <p:cNvPicPr>
            <a:picLocks noChangeAspect="1"/>
          </p:cNvPicPr>
          <p:nvPr/>
        </p:nvPicPr>
        <p:blipFill>
          <a:blip r:embed="rId2"/>
          <a:stretch>
            <a:fillRect/>
          </a:stretch>
        </p:blipFill>
        <p:spPr>
          <a:xfrm>
            <a:off x="7591559" y="3666746"/>
            <a:ext cx="3563420" cy="2392828"/>
          </a:xfrm>
          <a:prstGeom prst="rect">
            <a:avLst/>
          </a:prstGeom>
        </p:spPr>
      </p:pic>
      <p:sp>
        <p:nvSpPr>
          <p:cNvPr id="7" name="TextBox 6">
            <a:extLst>
              <a:ext uri="{FF2B5EF4-FFF2-40B4-BE49-F238E27FC236}">
                <a16:creationId xmlns:a16="http://schemas.microsoft.com/office/drawing/2014/main" id="{BCB139E4-2F28-4F71-8DCA-77F72751D89C}"/>
              </a:ext>
            </a:extLst>
          </p:cNvPr>
          <p:cNvSpPr txBox="1"/>
          <p:nvPr/>
        </p:nvSpPr>
        <p:spPr>
          <a:xfrm>
            <a:off x="793215" y="637212"/>
            <a:ext cx="325730" cy="369332"/>
          </a:xfrm>
          <a:prstGeom prst="rect">
            <a:avLst/>
          </a:prstGeom>
          <a:noFill/>
        </p:spPr>
        <p:txBody>
          <a:bodyPr wrap="none" rtlCol="0">
            <a:spAutoFit/>
          </a:bodyPr>
          <a:lstStyle/>
          <a:p>
            <a:r>
              <a:rPr lang="en-US" dirty="0">
                <a:solidFill>
                  <a:schemeClr val="bg1"/>
                </a:solidFill>
              </a:rPr>
              <a:t>R</a:t>
            </a:r>
          </a:p>
        </p:txBody>
      </p:sp>
    </p:spTree>
    <p:extLst>
      <p:ext uri="{BB962C8B-B14F-4D97-AF65-F5344CB8AC3E}">
        <p14:creationId xmlns:p14="http://schemas.microsoft.com/office/powerpoint/2010/main" val="449257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F8C4C5-4B2A-4D3E-91C8-555BA4A35358}"/>
              </a:ext>
            </a:extLst>
          </p:cNvPr>
          <p:cNvSpPr>
            <a:spLocks noGrp="1"/>
          </p:cNvSpPr>
          <p:nvPr>
            <p:ph type="sldNum" sz="quarter" idx="10"/>
          </p:nvPr>
        </p:nvSpPr>
        <p:spPr/>
        <p:txBody>
          <a:bodyPr/>
          <a:lstStyle/>
          <a:p>
            <a:fld id="{D495E168-DA5E-4888-8D8A-92B118324C14}" type="slidenum">
              <a:rPr lang="en-US" noProof="0" smtClean="0"/>
              <a:pPr/>
              <a:t>20</a:t>
            </a:fld>
            <a:endParaRPr lang="en-US" noProof="0" dirty="0"/>
          </a:p>
        </p:txBody>
      </p:sp>
      <p:sp>
        <p:nvSpPr>
          <p:cNvPr id="4" name="Content Placeholder 3">
            <a:extLst>
              <a:ext uri="{FF2B5EF4-FFF2-40B4-BE49-F238E27FC236}">
                <a16:creationId xmlns:a16="http://schemas.microsoft.com/office/drawing/2014/main" id="{CF202B4D-E880-4FC4-B90B-30D395233652}"/>
              </a:ext>
            </a:extLst>
          </p:cNvPr>
          <p:cNvSpPr>
            <a:spLocks noGrp="1"/>
          </p:cNvSpPr>
          <p:nvPr>
            <p:ph idx="1"/>
          </p:nvPr>
        </p:nvSpPr>
        <p:spPr/>
        <p:txBody>
          <a:bodyPr vert="horz" lIns="91440" tIns="45720" rIns="91440" bIns="45720" rtlCol="0" anchor="t">
            <a:normAutofit fontScale="92500" lnSpcReduction="20000"/>
          </a:bodyPr>
          <a:lstStyle/>
          <a:p>
            <a:r>
              <a:rPr lang="en-US" dirty="0"/>
              <a:t>Spring/Summer Semester</a:t>
            </a:r>
          </a:p>
          <a:p>
            <a:r>
              <a:rPr lang="en-US" b="1" dirty="0"/>
              <a:t>Minimum</a:t>
            </a:r>
            <a:r>
              <a:rPr lang="en-US" dirty="0"/>
              <a:t> </a:t>
            </a:r>
            <a:r>
              <a:rPr lang="en-US" b="1" dirty="0"/>
              <a:t>of 450 internship hours requ</a:t>
            </a:r>
            <a:r>
              <a:rPr lang="en-US" dirty="0"/>
              <a:t>ired.</a:t>
            </a:r>
          </a:p>
          <a:p>
            <a:r>
              <a:rPr lang="en-US" dirty="0"/>
              <a:t>Minimum of 28 hours/week required in your agencies/week.</a:t>
            </a:r>
          </a:p>
          <a:p>
            <a:r>
              <a:rPr lang="en-US" dirty="0"/>
              <a:t>Can count </a:t>
            </a:r>
            <a:r>
              <a:rPr lang="en-US" b="1" dirty="0"/>
              <a:t>2 hours/week for IFS </a:t>
            </a:r>
            <a:r>
              <a:rPr lang="en-US" dirty="0"/>
              <a:t>on your monthly time logs during </a:t>
            </a:r>
            <a:r>
              <a:rPr lang="en-US" b="1" dirty="0"/>
              <a:t>Spring and Summer…</a:t>
            </a:r>
            <a:r>
              <a:rPr lang="en-US" dirty="0"/>
              <a:t> This will help to provide you with “a buffer” in case of an emergency.</a:t>
            </a:r>
          </a:p>
          <a:p>
            <a:r>
              <a:rPr lang="en-US" dirty="0"/>
              <a:t>Most students will complete 450 internship hours without adding in their IFS hours. Some students may need to add a few of their IFS hours to obtain 450 total internship hours in Internship 1. </a:t>
            </a:r>
          </a:p>
          <a:p>
            <a:r>
              <a:rPr lang="en-US" dirty="0"/>
              <a:t>Please continue to keep track of "Remote Field-Related Activities" on your "Simulation Log.“ </a:t>
            </a:r>
            <a:r>
              <a:rPr lang="en-US" sz="2200" dirty="0"/>
              <a:t>(This is a safety net which is only used in emergency and exceptional circumstances, as approved by CSWE.) (More explanation later…)</a:t>
            </a:r>
          </a:p>
        </p:txBody>
      </p:sp>
      <p:sp>
        <p:nvSpPr>
          <p:cNvPr id="5" name="Title 4">
            <a:extLst>
              <a:ext uri="{FF2B5EF4-FFF2-40B4-BE49-F238E27FC236}">
                <a16:creationId xmlns:a16="http://schemas.microsoft.com/office/drawing/2014/main" id="{E5A7D235-8B8B-42F7-B6BE-7E08F7CBB304}"/>
              </a:ext>
            </a:extLst>
          </p:cNvPr>
          <p:cNvSpPr>
            <a:spLocks noGrp="1"/>
          </p:cNvSpPr>
          <p:nvPr>
            <p:ph type="title"/>
          </p:nvPr>
        </p:nvSpPr>
        <p:spPr/>
        <p:txBody>
          <a:bodyPr/>
          <a:lstStyle/>
          <a:p>
            <a:r>
              <a:rPr lang="en-US" dirty="0"/>
              <a:t>Soc W 654R   Field Internship 1</a:t>
            </a:r>
          </a:p>
        </p:txBody>
      </p:sp>
    </p:spTree>
    <p:extLst>
      <p:ext uri="{BB962C8B-B14F-4D97-AF65-F5344CB8AC3E}">
        <p14:creationId xmlns:p14="http://schemas.microsoft.com/office/powerpoint/2010/main" val="3367240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859C9B-A27B-4288-8880-F028B0A92B14}"/>
              </a:ext>
            </a:extLst>
          </p:cNvPr>
          <p:cNvSpPr>
            <a:spLocks noGrp="1"/>
          </p:cNvSpPr>
          <p:nvPr>
            <p:ph type="sldNum" sz="quarter" idx="10"/>
          </p:nvPr>
        </p:nvSpPr>
        <p:spPr/>
        <p:txBody>
          <a:bodyPr/>
          <a:lstStyle/>
          <a:p>
            <a:fld id="{D495E168-DA5E-4888-8D8A-92B118324C14}" type="slidenum">
              <a:rPr lang="en-US" noProof="0" smtClean="0"/>
              <a:pPr/>
              <a:t>21</a:t>
            </a:fld>
            <a:endParaRPr lang="en-US" noProof="0" dirty="0"/>
          </a:p>
        </p:txBody>
      </p:sp>
      <p:sp>
        <p:nvSpPr>
          <p:cNvPr id="3" name="Footer Placeholder 2">
            <a:extLst>
              <a:ext uri="{FF2B5EF4-FFF2-40B4-BE49-F238E27FC236}">
                <a16:creationId xmlns:a16="http://schemas.microsoft.com/office/drawing/2014/main" id="{C9A0FE9F-89EF-4D59-9964-1BE129AEB46C}"/>
              </a:ext>
            </a:extLst>
          </p:cNvPr>
          <p:cNvSpPr>
            <a:spLocks noGrp="1"/>
          </p:cNvSpPr>
          <p:nvPr>
            <p:ph type="ftr" sz="quarter" idx="12"/>
          </p:nvPr>
        </p:nvSpPr>
        <p:spPr/>
        <p:txBody>
          <a:bodyPr/>
          <a:lstStyle/>
          <a:p>
            <a:r>
              <a:rPr lang="en-US" noProof="0" dirty="0"/>
              <a:t>See syllabi on LS</a:t>
            </a:r>
          </a:p>
        </p:txBody>
      </p:sp>
      <p:sp>
        <p:nvSpPr>
          <p:cNvPr id="4" name="Content Placeholder 3">
            <a:extLst>
              <a:ext uri="{FF2B5EF4-FFF2-40B4-BE49-F238E27FC236}">
                <a16:creationId xmlns:a16="http://schemas.microsoft.com/office/drawing/2014/main" id="{066C548A-F2F6-4E1F-9E6F-3D371889021E}"/>
              </a:ext>
            </a:extLst>
          </p:cNvPr>
          <p:cNvSpPr>
            <a:spLocks noGrp="1"/>
          </p:cNvSpPr>
          <p:nvPr>
            <p:ph idx="1"/>
          </p:nvPr>
        </p:nvSpPr>
        <p:spPr/>
        <p:txBody>
          <a:bodyPr vert="horz" lIns="91440" tIns="45720" rIns="91440" bIns="45720" rtlCol="0" anchor="t">
            <a:normAutofit/>
          </a:bodyPr>
          <a:lstStyle/>
          <a:p>
            <a:r>
              <a:rPr lang="en-US" dirty="0"/>
              <a:t>Fall &amp; Winter Semesters</a:t>
            </a:r>
          </a:p>
          <a:p>
            <a:r>
              <a:rPr lang="en-US" b="1" dirty="0"/>
              <a:t>Minimum of 600 internship hours required</a:t>
            </a:r>
            <a:r>
              <a:rPr lang="en-US" dirty="0"/>
              <a:t>.</a:t>
            </a:r>
          </a:p>
          <a:p>
            <a:r>
              <a:rPr lang="en-US" b="1" dirty="0"/>
              <a:t>20 hours/week </a:t>
            </a:r>
            <a:r>
              <a:rPr lang="en-US" dirty="0"/>
              <a:t>required in your agencies/week.</a:t>
            </a:r>
          </a:p>
          <a:p>
            <a:r>
              <a:rPr lang="en-US" dirty="0"/>
              <a:t>Most students will obtain 600 internship hours without needing to add in any IFS hours. Some students may need to add a </a:t>
            </a:r>
            <a:r>
              <a:rPr lang="en-US" b="1" dirty="0"/>
              <a:t>few</a:t>
            </a:r>
            <a:r>
              <a:rPr lang="en-US" dirty="0"/>
              <a:t> of their IFS hours to obtain 600 total internship hours in Internship 2. </a:t>
            </a:r>
          </a:p>
          <a:p>
            <a:r>
              <a:rPr lang="en-US" dirty="0"/>
              <a:t>Please continue to keep track of "Remote Field-Related Activities" on your "Simulation Log.“ </a:t>
            </a:r>
            <a:r>
              <a:rPr lang="en-US" sz="2200" dirty="0"/>
              <a:t>(This is a safety net which is only used in emergency and exceptional circumstances, as approved by CSWE.)</a:t>
            </a:r>
          </a:p>
          <a:p>
            <a:endParaRPr lang="en-US" dirty="0"/>
          </a:p>
          <a:p>
            <a:endParaRPr lang="en-US" dirty="0"/>
          </a:p>
        </p:txBody>
      </p:sp>
      <p:sp>
        <p:nvSpPr>
          <p:cNvPr id="5" name="Title 4">
            <a:extLst>
              <a:ext uri="{FF2B5EF4-FFF2-40B4-BE49-F238E27FC236}">
                <a16:creationId xmlns:a16="http://schemas.microsoft.com/office/drawing/2014/main" id="{5C0C1335-968A-4E4E-95C2-76ECEAAB00C2}"/>
              </a:ext>
            </a:extLst>
          </p:cNvPr>
          <p:cNvSpPr>
            <a:spLocks noGrp="1"/>
          </p:cNvSpPr>
          <p:nvPr>
            <p:ph type="title"/>
          </p:nvPr>
        </p:nvSpPr>
        <p:spPr/>
        <p:txBody>
          <a:bodyPr/>
          <a:lstStyle/>
          <a:p>
            <a:r>
              <a:rPr lang="en-US" dirty="0"/>
              <a:t>Soc W 655R (Field Internship 2)</a:t>
            </a:r>
          </a:p>
        </p:txBody>
      </p:sp>
    </p:spTree>
    <p:extLst>
      <p:ext uri="{BB962C8B-B14F-4D97-AF65-F5344CB8AC3E}">
        <p14:creationId xmlns:p14="http://schemas.microsoft.com/office/powerpoint/2010/main" val="26335225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D8E698-F895-4F4E-B438-D0C14037EDFF}"/>
              </a:ext>
            </a:extLst>
          </p:cNvPr>
          <p:cNvSpPr>
            <a:spLocks noGrp="1"/>
          </p:cNvSpPr>
          <p:nvPr>
            <p:ph type="sldNum" sz="quarter" idx="10"/>
          </p:nvPr>
        </p:nvSpPr>
        <p:spPr/>
        <p:txBody>
          <a:bodyPr/>
          <a:lstStyle/>
          <a:p>
            <a:fld id="{D495E168-DA5E-4888-8D8A-92B118324C14}" type="slidenum">
              <a:rPr lang="en-US" noProof="0" smtClean="0"/>
              <a:pPr/>
              <a:t>22</a:t>
            </a:fld>
            <a:endParaRPr lang="en-US" noProof="0" dirty="0"/>
          </a:p>
        </p:txBody>
      </p:sp>
      <p:sp>
        <p:nvSpPr>
          <p:cNvPr id="4" name="Title 3">
            <a:extLst>
              <a:ext uri="{FF2B5EF4-FFF2-40B4-BE49-F238E27FC236}">
                <a16:creationId xmlns:a16="http://schemas.microsoft.com/office/drawing/2014/main" id="{DEA1538A-F2F1-46E8-815F-45DFB13ED16C}"/>
              </a:ext>
            </a:extLst>
          </p:cNvPr>
          <p:cNvSpPr>
            <a:spLocks noGrp="1"/>
          </p:cNvSpPr>
          <p:nvPr>
            <p:ph type="title"/>
          </p:nvPr>
        </p:nvSpPr>
        <p:spPr/>
        <p:txBody>
          <a:bodyPr>
            <a:normAutofit/>
          </a:bodyPr>
          <a:lstStyle/>
          <a:p>
            <a:pPr algn="ctr"/>
            <a:r>
              <a:rPr lang="en-US" dirty="0"/>
              <a:t>Soc W 654R/655R Assignments</a:t>
            </a:r>
            <a:br>
              <a:rPr lang="en-US" sz="2000" dirty="0"/>
            </a:br>
            <a:r>
              <a:rPr lang="en-US" sz="2200" dirty="0"/>
              <a:t>(see LS Syllabi)</a:t>
            </a:r>
          </a:p>
        </p:txBody>
      </p:sp>
      <p:sp>
        <p:nvSpPr>
          <p:cNvPr id="5" name="Content Placeholder 4">
            <a:extLst>
              <a:ext uri="{FF2B5EF4-FFF2-40B4-BE49-F238E27FC236}">
                <a16:creationId xmlns:a16="http://schemas.microsoft.com/office/drawing/2014/main" id="{0AFF3A0A-C44A-48E2-A692-A5DF66CFC61D}"/>
              </a:ext>
            </a:extLst>
          </p:cNvPr>
          <p:cNvSpPr>
            <a:spLocks noGrp="1"/>
          </p:cNvSpPr>
          <p:nvPr>
            <p:ph sz="half" idx="1"/>
          </p:nvPr>
        </p:nvSpPr>
        <p:spPr>
          <a:xfrm>
            <a:off x="815140" y="1865485"/>
            <a:ext cx="5181600" cy="4657984"/>
          </a:xfrm>
        </p:spPr>
        <p:txBody>
          <a:bodyPr>
            <a:normAutofit fontScale="77500" lnSpcReduction="20000"/>
          </a:bodyPr>
          <a:lstStyle/>
          <a:p>
            <a:r>
              <a:rPr lang="en-US" dirty="0"/>
              <a:t>Internship Completion Plan (completed for each internship)</a:t>
            </a:r>
          </a:p>
          <a:p>
            <a:r>
              <a:rPr lang="en-US" dirty="0"/>
              <a:t>Field Orientation and Evaluation Rubric Trainings and Exams (each internship)</a:t>
            </a:r>
          </a:p>
          <a:p>
            <a:r>
              <a:rPr lang="en-US" dirty="0"/>
              <a:t>COVID-19 Safety Training and Review with FI (until further notice, each internship)</a:t>
            </a:r>
          </a:p>
          <a:p>
            <a:r>
              <a:rPr lang="en-US" dirty="0"/>
              <a:t>Safety Training and Review with FI (each internship)</a:t>
            </a:r>
          </a:p>
          <a:p>
            <a:r>
              <a:rPr lang="en-US" dirty="0"/>
              <a:t>BYU Child Protection Training (once, beginning of 1st internship)</a:t>
            </a:r>
          </a:p>
          <a:p>
            <a:r>
              <a:rPr lang="en-US" dirty="0"/>
              <a:t>Learning Activity Agreement Completion  (beginning of each internship)</a:t>
            </a:r>
          </a:p>
          <a:p>
            <a:r>
              <a:rPr lang="en-US" dirty="0"/>
              <a:t>Monthly Reflection and Time Logs (monthly. This is the official record of your internship hours.)</a:t>
            </a:r>
          </a:p>
          <a:p>
            <a:endParaRPr lang="en-US" dirty="0"/>
          </a:p>
        </p:txBody>
      </p:sp>
      <p:sp>
        <p:nvSpPr>
          <p:cNvPr id="6" name="Content Placeholder 5">
            <a:extLst>
              <a:ext uri="{FF2B5EF4-FFF2-40B4-BE49-F238E27FC236}">
                <a16:creationId xmlns:a16="http://schemas.microsoft.com/office/drawing/2014/main" id="{4347B51E-0B87-4346-82FD-4E6F7F2390C1}"/>
              </a:ext>
            </a:extLst>
          </p:cNvPr>
          <p:cNvSpPr>
            <a:spLocks noGrp="1"/>
          </p:cNvSpPr>
          <p:nvPr>
            <p:ph sz="half" idx="2"/>
          </p:nvPr>
        </p:nvSpPr>
        <p:spPr>
          <a:xfrm>
            <a:off x="6172200" y="1949708"/>
            <a:ext cx="5181600" cy="4351338"/>
          </a:xfrm>
        </p:spPr>
        <p:txBody>
          <a:bodyPr>
            <a:normAutofit fontScale="70000" lnSpcReduction="20000"/>
          </a:bodyPr>
          <a:lstStyle/>
          <a:p>
            <a:r>
              <a:rPr lang="en-US" dirty="0"/>
              <a:t>Simulation Logs document "Remote Field-Related Activities and Course-Embedded Field Related Assignments." (monthly, until further notice due to COVID-19)</a:t>
            </a:r>
          </a:p>
          <a:p>
            <a:r>
              <a:rPr lang="en-US" dirty="0"/>
              <a:t>Final Evaluation (end of each internship)</a:t>
            </a:r>
          </a:p>
          <a:p>
            <a:r>
              <a:rPr lang="en-US" dirty="0"/>
              <a:t>Your field grade is primarily based on the completion and scoring of academic forms. </a:t>
            </a:r>
          </a:p>
          <a:p>
            <a:r>
              <a:rPr lang="en-US" dirty="0"/>
              <a:t>On-time submission and signing of all Field Forms </a:t>
            </a:r>
            <a:r>
              <a:rPr lang="en-US" b="1" dirty="0"/>
              <a:t>strongly</a:t>
            </a:r>
            <a:r>
              <a:rPr lang="en-US" dirty="0"/>
              <a:t> impacts your grade.</a:t>
            </a:r>
          </a:p>
          <a:p>
            <a:r>
              <a:rPr lang="en-US" dirty="0"/>
              <a:t>Turn forms in on time and you get a good grade. Late form submissions generate lower grades.</a:t>
            </a:r>
          </a:p>
          <a:p>
            <a:r>
              <a:rPr lang="en-US" dirty="0"/>
              <a:t>See Syllabi on Learning Suite for due dates, details, and submission specifics.</a:t>
            </a:r>
          </a:p>
          <a:p>
            <a:endParaRPr lang="en-US" dirty="0"/>
          </a:p>
        </p:txBody>
      </p:sp>
    </p:spTree>
    <p:extLst>
      <p:ext uri="{BB962C8B-B14F-4D97-AF65-F5344CB8AC3E}">
        <p14:creationId xmlns:p14="http://schemas.microsoft.com/office/powerpoint/2010/main" val="1802832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288D81-3A0A-4B01-B26C-E4BB4EEAA4EC}"/>
              </a:ext>
            </a:extLst>
          </p:cNvPr>
          <p:cNvSpPr>
            <a:spLocks noGrp="1"/>
          </p:cNvSpPr>
          <p:nvPr>
            <p:ph type="sldNum" sz="quarter" idx="10"/>
          </p:nvPr>
        </p:nvSpPr>
        <p:spPr/>
        <p:txBody>
          <a:bodyPr/>
          <a:lstStyle/>
          <a:p>
            <a:fld id="{D495E168-DA5E-4888-8D8A-92B118324C14}" type="slidenum">
              <a:rPr lang="en-US" noProof="0" smtClean="0"/>
              <a:pPr/>
              <a:t>23</a:t>
            </a:fld>
            <a:endParaRPr lang="en-US" noProof="0" dirty="0"/>
          </a:p>
        </p:txBody>
      </p:sp>
      <p:sp>
        <p:nvSpPr>
          <p:cNvPr id="4" name="Title 3">
            <a:extLst>
              <a:ext uri="{FF2B5EF4-FFF2-40B4-BE49-F238E27FC236}">
                <a16:creationId xmlns:a16="http://schemas.microsoft.com/office/drawing/2014/main" id="{1FCB306F-6913-4872-AB69-DCD53635146E}"/>
              </a:ext>
            </a:extLst>
          </p:cNvPr>
          <p:cNvSpPr>
            <a:spLocks noGrp="1"/>
          </p:cNvSpPr>
          <p:nvPr>
            <p:ph type="title"/>
          </p:nvPr>
        </p:nvSpPr>
        <p:spPr/>
        <p:txBody>
          <a:bodyPr/>
          <a:lstStyle/>
          <a:p>
            <a:r>
              <a:rPr lang="en-US" dirty="0"/>
              <a:t>Internship 1 vs. Internship 2</a:t>
            </a:r>
          </a:p>
        </p:txBody>
      </p:sp>
      <p:sp>
        <p:nvSpPr>
          <p:cNvPr id="5" name="Text Placeholder 4">
            <a:extLst>
              <a:ext uri="{FF2B5EF4-FFF2-40B4-BE49-F238E27FC236}">
                <a16:creationId xmlns:a16="http://schemas.microsoft.com/office/drawing/2014/main" id="{553A53FF-2F26-4DE2-B052-F4F9D946C0FE}"/>
              </a:ext>
            </a:extLst>
          </p:cNvPr>
          <p:cNvSpPr>
            <a:spLocks noGrp="1"/>
          </p:cNvSpPr>
          <p:nvPr>
            <p:ph type="body" idx="1"/>
          </p:nvPr>
        </p:nvSpPr>
        <p:spPr/>
        <p:txBody>
          <a:bodyPr/>
          <a:lstStyle/>
          <a:p>
            <a:r>
              <a:rPr lang="en-US" dirty="0"/>
              <a:t>#1  Generalist Competency Focus</a:t>
            </a:r>
          </a:p>
        </p:txBody>
      </p:sp>
      <p:sp>
        <p:nvSpPr>
          <p:cNvPr id="6" name="Content Placeholder 5">
            <a:extLst>
              <a:ext uri="{FF2B5EF4-FFF2-40B4-BE49-F238E27FC236}">
                <a16:creationId xmlns:a16="http://schemas.microsoft.com/office/drawing/2014/main" id="{28C6C09A-D69A-419D-A346-720ECD8F36FF}"/>
              </a:ext>
            </a:extLst>
          </p:cNvPr>
          <p:cNvSpPr>
            <a:spLocks noGrp="1"/>
          </p:cNvSpPr>
          <p:nvPr>
            <p:ph sz="half" idx="2"/>
          </p:nvPr>
        </p:nvSpPr>
        <p:spPr>
          <a:xfrm>
            <a:off x="836612" y="2505075"/>
            <a:ext cx="5160964" cy="3684588"/>
          </a:xfrm>
        </p:spPr>
        <p:txBody>
          <a:bodyPr>
            <a:normAutofit lnSpcReduction="10000"/>
          </a:bodyPr>
          <a:lstStyle/>
          <a:p>
            <a:r>
              <a:rPr lang="en-US" dirty="0"/>
              <a:t>Generalist Practice Skills:</a:t>
            </a:r>
          </a:p>
          <a:p>
            <a:pPr lvl="1"/>
            <a:r>
              <a:rPr lang="en-US" dirty="0"/>
              <a:t>Intermediate intervention skills, assessment/diagnostic skills, treatment techniques, and evaluation skills.</a:t>
            </a:r>
          </a:p>
          <a:p>
            <a:r>
              <a:rPr lang="en-US" dirty="0"/>
              <a:t>Suggested Activities:</a:t>
            </a:r>
          </a:p>
          <a:p>
            <a:pPr lvl="1"/>
            <a:r>
              <a:rPr lang="en-US" dirty="0"/>
              <a:t>Clinical case management</a:t>
            </a:r>
          </a:p>
          <a:p>
            <a:pPr lvl="1"/>
            <a:r>
              <a:rPr lang="en-US" dirty="0"/>
              <a:t>Individual, Family, Couple, and Marital therapy</a:t>
            </a:r>
          </a:p>
          <a:p>
            <a:pPr lvl="1"/>
            <a:r>
              <a:rPr lang="en-US" dirty="0"/>
              <a:t>Facilitate Groups (psycho-therapeutic, psycho-educational, support groups, skills groups, etc.)</a:t>
            </a:r>
          </a:p>
          <a:p>
            <a:pPr lvl="1"/>
            <a:r>
              <a:rPr lang="en-US" dirty="0"/>
              <a:t>Bio-Psycho-Social-Spiritual Assessment</a:t>
            </a:r>
          </a:p>
          <a:p>
            <a:pPr lvl="1"/>
            <a:r>
              <a:rPr lang="en-US" dirty="0"/>
              <a:t>Crisis Intervention</a:t>
            </a:r>
          </a:p>
          <a:p>
            <a:endParaRPr lang="en-US" dirty="0"/>
          </a:p>
        </p:txBody>
      </p:sp>
      <p:sp>
        <p:nvSpPr>
          <p:cNvPr id="7" name="Text Placeholder 6">
            <a:extLst>
              <a:ext uri="{FF2B5EF4-FFF2-40B4-BE49-F238E27FC236}">
                <a16:creationId xmlns:a16="http://schemas.microsoft.com/office/drawing/2014/main" id="{53A74B24-2D90-4F93-981C-3DD76667ADC3}"/>
              </a:ext>
            </a:extLst>
          </p:cNvPr>
          <p:cNvSpPr>
            <a:spLocks noGrp="1"/>
          </p:cNvSpPr>
          <p:nvPr>
            <p:ph type="body" sz="quarter" idx="3"/>
          </p:nvPr>
        </p:nvSpPr>
        <p:spPr/>
        <p:txBody>
          <a:bodyPr/>
          <a:lstStyle/>
          <a:p>
            <a:r>
              <a:rPr lang="en-US" dirty="0"/>
              <a:t>#2   Specialized Competency Focus</a:t>
            </a:r>
          </a:p>
        </p:txBody>
      </p:sp>
      <p:sp>
        <p:nvSpPr>
          <p:cNvPr id="8" name="Content Placeholder 7">
            <a:extLst>
              <a:ext uri="{FF2B5EF4-FFF2-40B4-BE49-F238E27FC236}">
                <a16:creationId xmlns:a16="http://schemas.microsoft.com/office/drawing/2014/main" id="{4C581DF2-7567-46EE-9F57-E08AD79561E7}"/>
              </a:ext>
            </a:extLst>
          </p:cNvPr>
          <p:cNvSpPr>
            <a:spLocks noGrp="1"/>
          </p:cNvSpPr>
          <p:nvPr>
            <p:ph sz="quarter" idx="4"/>
          </p:nvPr>
        </p:nvSpPr>
        <p:spPr>
          <a:xfrm>
            <a:off x="6172200" y="2505075"/>
            <a:ext cx="5549630" cy="3684588"/>
          </a:xfrm>
        </p:spPr>
        <p:txBody>
          <a:bodyPr>
            <a:normAutofit/>
          </a:bodyPr>
          <a:lstStyle/>
          <a:p>
            <a:r>
              <a:rPr lang="en-US" dirty="0"/>
              <a:t>Specialized Practice Skills:</a:t>
            </a:r>
          </a:p>
          <a:p>
            <a:pPr lvl="1"/>
            <a:r>
              <a:rPr lang="en-US" dirty="0"/>
              <a:t>Clinical Social Work Practice with Individuals and Families</a:t>
            </a:r>
          </a:p>
          <a:p>
            <a:pPr lvl="2"/>
            <a:r>
              <a:rPr lang="en-US" dirty="0"/>
              <a:t>Assessment/diagnostic skills, intervention skills, treatment techniques, and evaluation skills.</a:t>
            </a:r>
          </a:p>
          <a:p>
            <a:r>
              <a:rPr lang="en-US" dirty="0"/>
              <a:t>Suggested Activities:</a:t>
            </a:r>
          </a:p>
          <a:p>
            <a:pPr lvl="1"/>
            <a:r>
              <a:rPr lang="en-US" dirty="0"/>
              <a:t>Individual, Family, and Marital Psychotherapy</a:t>
            </a:r>
          </a:p>
          <a:p>
            <a:pPr lvl="1"/>
            <a:r>
              <a:rPr lang="en-US" dirty="0"/>
              <a:t>Facilitate Groups (psycho-therapeutic, psycho-educational, support groups, skills groups, etc.)</a:t>
            </a:r>
          </a:p>
          <a:p>
            <a:pPr lvl="1"/>
            <a:r>
              <a:rPr lang="en-US" dirty="0"/>
              <a:t>Differential DSM5 Diagnoses</a:t>
            </a:r>
          </a:p>
          <a:p>
            <a:pPr lvl="1"/>
            <a:r>
              <a:rPr lang="en-US" dirty="0"/>
              <a:t>Bio-Psycho-Social-Spiritual Assessment</a:t>
            </a:r>
          </a:p>
          <a:p>
            <a:pPr lvl="1"/>
            <a:r>
              <a:rPr lang="en-US" dirty="0"/>
              <a:t>Crisis Intervention</a:t>
            </a:r>
          </a:p>
          <a:p>
            <a:pPr lvl="1"/>
            <a:endParaRPr lang="en-US" dirty="0"/>
          </a:p>
          <a:p>
            <a:pPr lvl="1"/>
            <a:endParaRPr lang="en-US" dirty="0"/>
          </a:p>
        </p:txBody>
      </p:sp>
    </p:spTree>
    <p:extLst>
      <p:ext uri="{BB962C8B-B14F-4D97-AF65-F5344CB8AC3E}">
        <p14:creationId xmlns:p14="http://schemas.microsoft.com/office/powerpoint/2010/main" val="3726124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39B2B-B0F1-45BF-A5E0-22085D8A849F}"/>
              </a:ext>
            </a:extLst>
          </p:cNvPr>
          <p:cNvSpPr>
            <a:spLocks noGrp="1"/>
          </p:cNvSpPr>
          <p:nvPr>
            <p:ph type="title"/>
          </p:nvPr>
        </p:nvSpPr>
        <p:spPr>
          <a:xfrm>
            <a:off x="838200" y="1475105"/>
            <a:ext cx="10515600" cy="1348106"/>
          </a:xfrm>
        </p:spPr>
        <p:txBody>
          <a:bodyPr>
            <a:normAutofit fontScale="90000"/>
          </a:bodyPr>
          <a:lstStyle/>
          <a:p>
            <a:br>
              <a:rPr lang="en-US" sz="7300" dirty="0"/>
            </a:br>
            <a:r>
              <a:rPr lang="en-US" sz="7300" dirty="0"/>
              <a:t>So…. </a:t>
            </a:r>
            <a:br>
              <a:rPr lang="en-US" sz="1100" dirty="0"/>
            </a:br>
            <a:br>
              <a:rPr lang="en-US" sz="1200" dirty="0"/>
            </a:br>
            <a:br>
              <a:rPr lang="en-US" dirty="0"/>
            </a:br>
            <a:br>
              <a:rPr lang="en-US" dirty="0"/>
            </a:br>
            <a:r>
              <a:rPr lang="en-US" dirty="0"/>
              <a:t> </a:t>
            </a:r>
            <a:br>
              <a:rPr lang="en-US" dirty="0"/>
            </a:br>
            <a:r>
              <a:rPr lang="en-US" dirty="0"/>
              <a:t>What do these mean </a:t>
            </a:r>
            <a:br>
              <a:rPr lang="en-US" dirty="0"/>
            </a:br>
            <a:r>
              <a:rPr lang="en-US" dirty="0"/>
              <a:t>for you personally?</a:t>
            </a:r>
          </a:p>
        </p:txBody>
      </p:sp>
      <p:sp>
        <p:nvSpPr>
          <p:cNvPr id="3" name="Slide Number Placeholder 2">
            <a:extLst>
              <a:ext uri="{FF2B5EF4-FFF2-40B4-BE49-F238E27FC236}">
                <a16:creationId xmlns:a16="http://schemas.microsoft.com/office/drawing/2014/main" id="{73660ECD-F20C-4A48-978A-D6E3F9009DA0}"/>
              </a:ext>
            </a:extLst>
          </p:cNvPr>
          <p:cNvSpPr>
            <a:spLocks noGrp="1"/>
          </p:cNvSpPr>
          <p:nvPr>
            <p:ph type="sldNum" sz="quarter" idx="10"/>
          </p:nvPr>
        </p:nvSpPr>
        <p:spPr/>
        <p:txBody>
          <a:bodyPr/>
          <a:lstStyle/>
          <a:p>
            <a:fld id="{D495E168-DA5E-4888-8D8A-92B118324C14}" type="slidenum">
              <a:rPr lang="en-US" noProof="0" smtClean="0"/>
              <a:pPr/>
              <a:t>24</a:t>
            </a:fld>
            <a:endParaRPr lang="en-US" noProof="0" dirty="0"/>
          </a:p>
        </p:txBody>
      </p:sp>
    </p:spTree>
    <p:extLst>
      <p:ext uri="{BB962C8B-B14F-4D97-AF65-F5344CB8AC3E}">
        <p14:creationId xmlns:p14="http://schemas.microsoft.com/office/powerpoint/2010/main" val="11647374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1B053-39CC-4A59-B0E1-8F848E9665B0}"/>
              </a:ext>
            </a:extLst>
          </p:cNvPr>
          <p:cNvSpPr>
            <a:spLocks noGrp="1"/>
          </p:cNvSpPr>
          <p:nvPr>
            <p:ph type="title"/>
          </p:nvPr>
        </p:nvSpPr>
        <p:spPr>
          <a:xfrm>
            <a:off x="383777" y="681789"/>
            <a:ext cx="11424445" cy="3905690"/>
          </a:xfrm>
        </p:spPr>
        <p:txBody>
          <a:bodyPr>
            <a:normAutofit fontScale="90000"/>
          </a:bodyPr>
          <a:lstStyle/>
          <a:p>
            <a:r>
              <a:rPr lang="en-US" sz="6000" dirty="0"/>
              <a:t>MSW Field Education- </a:t>
            </a:r>
            <a:br>
              <a:rPr lang="en-US" sz="6000" dirty="0"/>
            </a:br>
            <a:r>
              <a:rPr lang="en-US" sz="6000" dirty="0"/>
              <a:t>Internship Policies</a:t>
            </a:r>
            <a:br>
              <a:rPr lang="en-US" sz="6000" dirty="0"/>
            </a:br>
            <a:br>
              <a:rPr lang="en-US" sz="2400" dirty="0"/>
            </a:br>
            <a:br>
              <a:rPr lang="en-US" sz="6000" dirty="0"/>
            </a:br>
            <a:r>
              <a:rPr lang="en-US" sz="4400" b="1" dirty="0"/>
              <a:t>Problems Precede Policies…</a:t>
            </a:r>
            <a:br>
              <a:rPr lang="en-US" sz="4400" b="1" dirty="0"/>
            </a:br>
            <a:r>
              <a:rPr lang="en-US" sz="4400" dirty="0"/>
              <a:t>“What </a:t>
            </a:r>
            <a:r>
              <a:rPr lang="en-US" sz="4400" b="1" dirty="0"/>
              <a:t>problem</a:t>
            </a:r>
            <a:r>
              <a:rPr lang="en-US" sz="4400" dirty="0"/>
              <a:t> could have necessitated </a:t>
            </a:r>
            <a:br>
              <a:rPr lang="en-US" sz="4400" dirty="0"/>
            </a:br>
            <a:r>
              <a:rPr lang="en-US" sz="4400" dirty="0"/>
              <a:t>this </a:t>
            </a:r>
            <a:r>
              <a:rPr lang="en-US" sz="4400" b="1" dirty="0"/>
              <a:t>policy</a:t>
            </a:r>
            <a:r>
              <a:rPr lang="en-US" sz="4400" dirty="0"/>
              <a:t>?”</a:t>
            </a:r>
          </a:p>
        </p:txBody>
      </p:sp>
      <p:sp>
        <p:nvSpPr>
          <p:cNvPr id="3" name="Slide Number Placeholder 2">
            <a:extLst>
              <a:ext uri="{FF2B5EF4-FFF2-40B4-BE49-F238E27FC236}">
                <a16:creationId xmlns:a16="http://schemas.microsoft.com/office/drawing/2014/main" id="{7E834568-FF2D-4340-852E-E220499A76EE}"/>
              </a:ext>
            </a:extLst>
          </p:cNvPr>
          <p:cNvSpPr>
            <a:spLocks noGrp="1"/>
          </p:cNvSpPr>
          <p:nvPr>
            <p:ph type="sldNum" sz="quarter" idx="10"/>
          </p:nvPr>
        </p:nvSpPr>
        <p:spPr/>
        <p:txBody>
          <a:bodyPr/>
          <a:lstStyle/>
          <a:p>
            <a:fld id="{D495E168-DA5E-4888-8D8A-92B118324C14}" type="slidenum">
              <a:rPr lang="en-US" noProof="0" smtClean="0"/>
              <a:pPr/>
              <a:t>25</a:t>
            </a:fld>
            <a:endParaRPr lang="en-US" noProof="0" dirty="0"/>
          </a:p>
        </p:txBody>
      </p:sp>
      <p:sp>
        <p:nvSpPr>
          <p:cNvPr id="4" name="Footer Placeholder 3">
            <a:extLst>
              <a:ext uri="{FF2B5EF4-FFF2-40B4-BE49-F238E27FC236}">
                <a16:creationId xmlns:a16="http://schemas.microsoft.com/office/drawing/2014/main" id="{BD120CDF-AC35-405D-8C58-6CFCD4340EB1}"/>
              </a:ext>
            </a:extLst>
          </p:cNvPr>
          <p:cNvSpPr>
            <a:spLocks noGrp="1"/>
          </p:cNvSpPr>
          <p:nvPr>
            <p:ph type="ftr" sz="quarter" idx="12"/>
          </p:nvPr>
        </p:nvSpPr>
        <p:spPr>
          <a:xfrm>
            <a:off x="1497330" y="5101067"/>
            <a:ext cx="9578340" cy="782638"/>
          </a:xfrm>
        </p:spPr>
        <p:txBody>
          <a:bodyPr/>
          <a:lstStyle/>
          <a:p>
            <a:pPr algn="ctr"/>
            <a:r>
              <a:rPr lang="en-US" sz="2400" dirty="0"/>
              <a:t>All policies are put in place</a:t>
            </a:r>
            <a:r>
              <a:rPr lang="en-US" sz="2400" noProof="0" dirty="0"/>
              <a:t> to protect:  you, us, </a:t>
            </a:r>
          </a:p>
          <a:p>
            <a:pPr algn="ctr"/>
            <a:r>
              <a:rPr lang="en-US" sz="2400" noProof="0" dirty="0"/>
              <a:t>the School of Social Work, your agencies, and your clients!</a:t>
            </a:r>
          </a:p>
        </p:txBody>
      </p:sp>
      <p:sp>
        <p:nvSpPr>
          <p:cNvPr id="5" name="TextBox 4">
            <a:extLst>
              <a:ext uri="{FF2B5EF4-FFF2-40B4-BE49-F238E27FC236}">
                <a16:creationId xmlns:a16="http://schemas.microsoft.com/office/drawing/2014/main" id="{FA70EE26-D34A-4901-8BF1-975A526602CF}"/>
              </a:ext>
            </a:extLst>
          </p:cNvPr>
          <p:cNvSpPr txBox="1"/>
          <p:nvPr/>
        </p:nvSpPr>
        <p:spPr>
          <a:xfrm>
            <a:off x="383777" y="226233"/>
            <a:ext cx="784189" cy="369332"/>
          </a:xfrm>
          <a:prstGeom prst="rect">
            <a:avLst/>
          </a:prstGeom>
          <a:noFill/>
        </p:spPr>
        <p:txBody>
          <a:bodyPr wrap="none" rtlCol="0">
            <a:spAutoFit/>
          </a:bodyPr>
          <a:lstStyle/>
          <a:p>
            <a:r>
              <a:rPr lang="en-US" dirty="0">
                <a:solidFill>
                  <a:schemeClr val="bg1"/>
                </a:solidFill>
              </a:rPr>
              <a:t>W &amp; R</a:t>
            </a:r>
          </a:p>
        </p:txBody>
      </p:sp>
      <p:sp>
        <p:nvSpPr>
          <p:cNvPr id="6" name="TextBox 5">
            <a:extLst>
              <a:ext uri="{FF2B5EF4-FFF2-40B4-BE49-F238E27FC236}">
                <a16:creationId xmlns:a16="http://schemas.microsoft.com/office/drawing/2014/main" id="{9249A65D-A111-4C9C-A2C1-53903CC94355}"/>
              </a:ext>
            </a:extLst>
          </p:cNvPr>
          <p:cNvSpPr txBox="1"/>
          <p:nvPr/>
        </p:nvSpPr>
        <p:spPr>
          <a:xfrm>
            <a:off x="383777" y="6183721"/>
            <a:ext cx="2570319" cy="369332"/>
          </a:xfrm>
          <a:prstGeom prst="rect">
            <a:avLst/>
          </a:prstGeom>
          <a:noFill/>
        </p:spPr>
        <p:txBody>
          <a:bodyPr wrap="none" rtlCol="0">
            <a:spAutoFit/>
          </a:bodyPr>
          <a:lstStyle/>
          <a:p>
            <a:r>
              <a:rPr lang="en-US" dirty="0">
                <a:solidFill>
                  <a:schemeClr val="bg1"/>
                </a:solidFill>
              </a:rPr>
              <a:t>Divide into Small Groups</a:t>
            </a:r>
          </a:p>
        </p:txBody>
      </p:sp>
    </p:spTree>
    <p:extLst>
      <p:ext uri="{BB962C8B-B14F-4D97-AF65-F5344CB8AC3E}">
        <p14:creationId xmlns:p14="http://schemas.microsoft.com/office/powerpoint/2010/main" val="12209530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A3BD43-5E54-494C-B8C7-01CA7B4C15C7}"/>
              </a:ext>
            </a:extLst>
          </p:cNvPr>
          <p:cNvSpPr>
            <a:spLocks noGrp="1"/>
          </p:cNvSpPr>
          <p:nvPr>
            <p:ph type="sldNum" sz="quarter" idx="10"/>
          </p:nvPr>
        </p:nvSpPr>
        <p:spPr/>
        <p:txBody>
          <a:bodyPr/>
          <a:lstStyle/>
          <a:p>
            <a:fld id="{D495E168-DA5E-4888-8D8A-92B118324C14}" type="slidenum">
              <a:rPr lang="en-US" noProof="0" smtClean="0"/>
              <a:pPr/>
              <a:t>26</a:t>
            </a:fld>
            <a:endParaRPr lang="en-US" noProof="0" dirty="0"/>
          </a:p>
        </p:txBody>
      </p:sp>
      <p:sp>
        <p:nvSpPr>
          <p:cNvPr id="3" name="Footer Placeholder 2">
            <a:extLst>
              <a:ext uri="{FF2B5EF4-FFF2-40B4-BE49-F238E27FC236}">
                <a16:creationId xmlns:a16="http://schemas.microsoft.com/office/drawing/2014/main" id="{57221935-134A-472D-AC49-35E81AEB0A9E}"/>
              </a:ext>
            </a:extLst>
          </p:cNvPr>
          <p:cNvSpPr>
            <a:spLocks noGrp="1"/>
          </p:cNvSpPr>
          <p:nvPr>
            <p:ph type="ftr" sz="quarter" idx="12"/>
          </p:nvPr>
        </p:nvSpPr>
        <p:spPr>
          <a:xfrm>
            <a:off x="9195620" y="6118483"/>
            <a:ext cx="3398763" cy="365125"/>
          </a:xfrm>
        </p:spPr>
        <p:txBody>
          <a:bodyPr/>
          <a:lstStyle/>
          <a:p>
            <a:r>
              <a:rPr lang="en-US" noProof="0" dirty="0" err="1"/>
              <a:t>SocW</a:t>
            </a:r>
            <a:r>
              <a:rPr lang="en-US" noProof="0" dirty="0"/>
              <a:t> 654R/655R Syllabi</a:t>
            </a:r>
          </a:p>
        </p:txBody>
      </p:sp>
      <p:sp>
        <p:nvSpPr>
          <p:cNvPr id="4" name="Content Placeholder 3">
            <a:extLst>
              <a:ext uri="{FF2B5EF4-FFF2-40B4-BE49-F238E27FC236}">
                <a16:creationId xmlns:a16="http://schemas.microsoft.com/office/drawing/2014/main" id="{7E663280-D7EC-401B-8C0E-800B9AFF4F08}"/>
              </a:ext>
            </a:extLst>
          </p:cNvPr>
          <p:cNvSpPr>
            <a:spLocks noGrp="1"/>
          </p:cNvSpPr>
          <p:nvPr>
            <p:ph idx="1"/>
          </p:nvPr>
        </p:nvSpPr>
        <p:spPr>
          <a:xfrm>
            <a:off x="838200" y="2132271"/>
            <a:ext cx="10515600" cy="3986213"/>
          </a:xfrm>
        </p:spPr>
        <p:txBody>
          <a:bodyPr>
            <a:normAutofit/>
          </a:bodyPr>
          <a:lstStyle/>
          <a:p>
            <a:r>
              <a:rPr lang="en-US" i="1" dirty="0"/>
              <a:t>“The use of electronic devices (including but not limited to: notebook or laptop computers, iPads, cell phones, etc.) is not allowed during any field course unless specifically approved by the course instructor.  Cell phones are to be turned off during class. Use of electronic media during class time will result in the student being marked as absent from class. Should the use of electronic media be needed for emergency purposes please discuss such with the professor. The instructor reserves the right to make changes to this policy on a case-by-case basis as deemed appropriate.”</a:t>
            </a:r>
          </a:p>
          <a:p>
            <a:endParaRPr lang="en-US" sz="2400" i="1" dirty="0"/>
          </a:p>
          <a:p>
            <a:pPr marL="0" indent="0">
              <a:buNone/>
            </a:pPr>
            <a:endParaRPr lang="en-US" sz="2400" i="1" dirty="0"/>
          </a:p>
        </p:txBody>
      </p:sp>
      <p:sp>
        <p:nvSpPr>
          <p:cNvPr id="5" name="Title 4">
            <a:extLst>
              <a:ext uri="{FF2B5EF4-FFF2-40B4-BE49-F238E27FC236}">
                <a16:creationId xmlns:a16="http://schemas.microsoft.com/office/drawing/2014/main" id="{D44FEF41-B0C6-478C-A625-5D1FC08CCF15}"/>
              </a:ext>
            </a:extLst>
          </p:cNvPr>
          <p:cNvSpPr>
            <a:spLocks noGrp="1"/>
          </p:cNvSpPr>
          <p:nvPr>
            <p:ph type="title"/>
          </p:nvPr>
        </p:nvSpPr>
        <p:spPr/>
        <p:txBody>
          <a:bodyPr/>
          <a:lstStyle/>
          <a:p>
            <a:r>
              <a:rPr lang="en-US" dirty="0"/>
              <a:t>Policy on Electronic Devices during IFS:</a:t>
            </a:r>
          </a:p>
        </p:txBody>
      </p:sp>
    </p:spTree>
    <p:extLst>
      <p:ext uri="{BB962C8B-B14F-4D97-AF65-F5344CB8AC3E}">
        <p14:creationId xmlns:p14="http://schemas.microsoft.com/office/powerpoint/2010/main" val="23358567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366D88F-5D51-4D1F-A766-F3BB51F1AED5}"/>
              </a:ext>
            </a:extLst>
          </p:cNvPr>
          <p:cNvSpPr>
            <a:spLocks noGrp="1"/>
          </p:cNvSpPr>
          <p:nvPr>
            <p:ph type="sldNum" sz="quarter" idx="10"/>
          </p:nvPr>
        </p:nvSpPr>
        <p:spPr/>
        <p:txBody>
          <a:bodyPr/>
          <a:lstStyle/>
          <a:p>
            <a:fld id="{D495E168-DA5E-4888-8D8A-92B118324C14}" type="slidenum">
              <a:rPr lang="en-US" noProof="0" smtClean="0"/>
              <a:pPr/>
              <a:t>27</a:t>
            </a:fld>
            <a:endParaRPr lang="en-US" noProof="0" dirty="0"/>
          </a:p>
        </p:txBody>
      </p:sp>
      <p:sp>
        <p:nvSpPr>
          <p:cNvPr id="3" name="Footer Placeholder 2">
            <a:extLst>
              <a:ext uri="{FF2B5EF4-FFF2-40B4-BE49-F238E27FC236}">
                <a16:creationId xmlns:a16="http://schemas.microsoft.com/office/drawing/2014/main" id="{DA227820-A94D-47ED-A7D2-E2970C0DF340}"/>
              </a:ext>
            </a:extLst>
          </p:cNvPr>
          <p:cNvSpPr>
            <a:spLocks noGrp="1"/>
          </p:cNvSpPr>
          <p:nvPr>
            <p:ph type="ftr" sz="quarter" idx="12"/>
          </p:nvPr>
        </p:nvSpPr>
        <p:spPr>
          <a:xfrm>
            <a:off x="9057968" y="6127750"/>
            <a:ext cx="3398763" cy="365125"/>
          </a:xfrm>
        </p:spPr>
        <p:txBody>
          <a:bodyPr/>
          <a:lstStyle/>
          <a:p>
            <a:r>
              <a:rPr lang="en-US" noProof="0" dirty="0" err="1"/>
              <a:t>SocW</a:t>
            </a:r>
            <a:r>
              <a:rPr lang="en-US" noProof="0" dirty="0"/>
              <a:t> 654R/655R Syllabi</a:t>
            </a:r>
          </a:p>
        </p:txBody>
      </p:sp>
      <p:sp>
        <p:nvSpPr>
          <p:cNvPr id="4" name="Content Placeholder 3">
            <a:extLst>
              <a:ext uri="{FF2B5EF4-FFF2-40B4-BE49-F238E27FC236}">
                <a16:creationId xmlns:a16="http://schemas.microsoft.com/office/drawing/2014/main" id="{DD28A798-1E5F-4D1A-8D71-566312B02DA2}"/>
              </a:ext>
            </a:extLst>
          </p:cNvPr>
          <p:cNvSpPr>
            <a:spLocks noGrp="1"/>
          </p:cNvSpPr>
          <p:nvPr>
            <p:ph idx="1"/>
          </p:nvPr>
        </p:nvSpPr>
        <p:spPr>
          <a:xfrm>
            <a:off x="838200" y="1920211"/>
            <a:ext cx="10515600" cy="4067633"/>
          </a:xfrm>
        </p:spPr>
        <p:txBody>
          <a:bodyPr>
            <a:normAutofit/>
          </a:bodyPr>
          <a:lstStyle/>
          <a:p>
            <a:r>
              <a:rPr lang="en-US" i="1" dirty="0"/>
              <a:t>“The strictest confidentiality is to be maintained in all Field/Internship courses. Clients should ONLY be identified in seminar discussions or written assignments using names/descriptors that have been changed to provide complete and total confidentiality. All information shared and discussed in class is NOT to be shared out of class in any form whatsoever (verbal, writing, audio, picture, social media, Zoom, etc.). ANY mention of a student's internship on ANY social media platform whatsoever is deemed to be inappropriate per this syllabus and could result in failure of this Field Education/Internship course.”</a:t>
            </a:r>
          </a:p>
          <a:p>
            <a:endParaRPr lang="en-US" sz="2400" i="1" dirty="0"/>
          </a:p>
          <a:p>
            <a:pPr marL="0" indent="0">
              <a:buNone/>
            </a:pPr>
            <a:endParaRPr lang="en-US" sz="2400" i="1" dirty="0"/>
          </a:p>
        </p:txBody>
      </p:sp>
      <p:sp>
        <p:nvSpPr>
          <p:cNvPr id="5" name="Title 4">
            <a:extLst>
              <a:ext uri="{FF2B5EF4-FFF2-40B4-BE49-F238E27FC236}">
                <a16:creationId xmlns:a16="http://schemas.microsoft.com/office/drawing/2014/main" id="{F15F20EA-B10D-4E6D-9F80-8C48A13F9D7B}"/>
              </a:ext>
            </a:extLst>
          </p:cNvPr>
          <p:cNvSpPr>
            <a:spLocks noGrp="1"/>
          </p:cNvSpPr>
          <p:nvPr>
            <p:ph type="title"/>
          </p:nvPr>
        </p:nvSpPr>
        <p:spPr/>
        <p:txBody>
          <a:bodyPr/>
          <a:lstStyle/>
          <a:p>
            <a:r>
              <a:rPr lang="en-US" dirty="0"/>
              <a:t>Policy on Confidentiality in IFS:</a:t>
            </a:r>
          </a:p>
        </p:txBody>
      </p:sp>
    </p:spTree>
    <p:extLst>
      <p:ext uri="{BB962C8B-B14F-4D97-AF65-F5344CB8AC3E}">
        <p14:creationId xmlns:p14="http://schemas.microsoft.com/office/powerpoint/2010/main" val="23548582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EBF12C9-729E-4EB2-8992-1B60AEBDA387}"/>
              </a:ext>
            </a:extLst>
          </p:cNvPr>
          <p:cNvSpPr>
            <a:spLocks noGrp="1"/>
          </p:cNvSpPr>
          <p:nvPr>
            <p:ph type="sldNum" sz="quarter" idx="10"/>
          </p:nvPr>
        </p:nvSpPr>
        <p:spPr/>
        <p:txBody>
          <a:bodyPr/>
          <a:lstStyle/>
          <a:p>
            <a:fld id="{D495E168-DA5E-4888-8D8A-92B118324C14}" type="slidenum">
              <a:rPr lang="en-US" noProof="0" smtClean="0"/>
              <a:pPr/>
              <a:t>28</a:t>
            </a:fld>
            <a:endParaRPr lang="en-US" noProof="0" dirty="0"/>
          </a:p>
        </p:txBody>
      </p:sp>
      <p:sp>
        <p:nvSpPr>
          <p:cNvPr id="3" name="Footer Placeholder 2">
            <a:extLst>
              <a:ext uri="{FF2B5EF4-FFF2-40B4-BE49-F238E27FC236}">
                <a16:creationId xmlns:a16="http://schemas.microsoft.com/office/drawing/2014/main" id="{337DC8C6-E7DB-44D4-9DDD-12DAECA1FCD8}"/>
              </a:ext>
            </a:extLst>
          </p:cNvPr>
          <p:cNvSpPr>
            <a:spLocks noGrp="1"/>
          </p:cNvSpPr>
          <p:nvPr>
            <p:ph type="ftr" sz="quarter" idx="12"/>
          </p:nvPr>
        </p:nvSpPr>
        <p:spPr>
          <a:xfrm>
            <a:off x="9077632" y="6118483"/>
            <a:ext cx="3398763" cy="365125"/>
          </a:xfrm>
        </p:spPr>
        <p:txBody>
          <a:bodyPr/>
          <a:lstStyle/>
          <a:p>
            <a:r>
              <a:rPr lang="en-US" dirty="0"/>
              <a:t>BYU MSW Student Handbook</a:t>
            </a:r>
            <a:endParaRPr lang="en-US" noProof="0" dirty="0"/>
          </a:p>
        </p:txBody>
      </p:sp>
      <p:sp>
        <p:nvSpPr>
          <p:cNvPr id="4" name="Content Placeholder 3">
            <a:extLst>
              <a:ext uri="{FF2B5EF4-FFF2-40B4-BE49-F238E27FC236}">
                <a16:creationId xmlns:a16="http://schemas.microsoft.com/office/drawing/2014/main" id="{7333659F-72CD-419A-9F83-AC108051E8DC}"/>
              </a:ext>
            </a:extLst>
          </p:cNvPr>
          <p:cNvSpPr>
            <a:spLocks noGrp="1"/>
          </p:cNvSpPr>
          <p:nvPr>
            <p:ph idx="1"/>
          </p:nvPr>
        </p:nvSpPr>
        <p:spPr>
          <a:xfrm>
            <a:off x="838200" y="2002605"/>
            <a:ext cx="10515600" cy="4115877"/>
          </a:xfrm>
        </p:spPr>
        <p:txBody>
          <a:bodyPr>
            <a:normAutofit fontScale="92500"/>
          </a:bodyPr>
          <a:lstStyle/>
          <a:p>
            <a:r>
              <a:rPr lang="en-US" i="1" dirty="0"/>
              <a:t>“The School of Social Work encourages and supports parents in their academic preparation, and recognizes the challenge of making appropriate care arrangements for children. However, due to the potential distraction of having a baby or child in the classroom, the general rule is that they do not accompany parents in the classroom. Additionally, we encourage parents to have a back-up plan in place for the occasional and unplanned illness or family emergency. If, as a last resort, you must bring the child to class, please contact the course instructor in advance to obtain permission.  If approved, it is the parent’s responsibility to ensure that the child is not a distraction to other students or the instructor.</a:t>
            </a:r>
            <a:r>
              <a:rPr lang="en-US" sz="2400" i="1" dirty="0"/>
              <a:t>​”</a:t>
            </a:r>
          </a:p>
          <a:p>
            <a:endParaRPr lang="en-US" sz="2400" i="1" dirty="0"/>
          </a:p>
          <a:p>
            <a:endParaRPr lang="en-US" sz="2400" i="1" dirty="0"/>
          </a:p>
        </p:txBody>
      </p:sp>
      <p:sp>
        <p:nvSpPr>
          <p:cNvPr id="5" name="Title 4">
            <a:extLst>
              <a:ext uri="{FF2B5EF4-FFF2-40B4-BE49-F238E27FC236}">
                <a16:creationId xmlns:a16="http://schemas.microsoft.com/office/drawing/2014/main" id="{797E4E1F-FC18-4A7C-BB31-CFE35C969BE6}"/>
              </a:ext>
            </a:extLst>
          </p:cNvPr>
          <p:cNvSpPr>
            <a:spLocks noGrp="1"/>
          </p:cNvSpPr>
          <p:nvPr>
            <p:ph type="title"/>
          </p:nvPr>
        </p:nvSpPr>
        <p:spPr/>
        <p:txBody>
          <a:bodyPr/>
          <a:lstStyle/>
          <a:p>
            <a:r>
              <a:rPr lang="en-US" dirty="0"/>
              <a:t>Policy on Children in IFS:</a:t>
            </a:r>
          </a:p>
        </p:txBody>
      </p:sp>
    </p:spTree>
    <p:extLst>
      <p:ext uri="{BB962C8B-B14F-4D97-AF65-F5344CB8AC3E}">
        <p14:creationId xmlns:p14="http://schemas.microsoft.com/office/powerpoint/2010/main" val="36669599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CF5A11B-8B8B-40F2-BEBE-6D2BA0D16064}"/>
              </a:ext>
            </a:extLst>
          </p:cNvPr>
          <p:cNvSpPr>
            <a:spLocks noGrp="1"/>
          </p:cNvSpPr>
          <p:nvPr>
            <p:ph type="sldNum" sz="quarter" idx="10"/>
          </p:nvPr>
        </p:nvSpPr>
        <p:spPr/>
        <p:txBody>
          <a:bodyPr/>
          <a:lstStyle/>
          <a:p>
            <a:fld id="{D495E168-DA5E-4888-8D8A-92B118324C14}" type="slidenum">
              <a:rPr lang="en-US" noProof="0" smtClean="0"/>
              <a:pPr/>
              <a:t>29</a:t>
            </a:fld>
            <a:endParaRPr lang="en-US" noProof="0" dirty="0"/>
          </a:p>
        </p:txBody>
      </p:sp>
      <p:sp>
        <p:nvSpPr>
          <p:cNvPr id="4" name="Content Placeholder 3">
            <a:extLst>
              <a:ext uri="{FF2B5EF4-FFF2-40B4-BE49-F238E27FC236}">
                <a16:creationId xmlns:a16="http://schemas.microsoft.com/office/drawing/2014/main" id="{4173C0B5-319C-4151-829D-795B7813FD43}"/>
              </a:ext>
            </a:extLst>
          </p:cNvPr>
          <p:cNvSpPr>
            <a:spLocks noGrp="1"/>
          </p:cNvSpPr>
          <p:nvPr>
            <p:ph idx="1"/>
          </p:nvPr>
        </p:nvSpPr>
        <p:spPr>
          <a:xfrm>
            <a:off x="838200" y="2094259"/>
            <a:ext cx="10515600" cy="3620654"/>
          </a:xfrm>
        </p:spPr>
        <p:txBody>
          <a:bodyPr vert="horz" lIns="91440" tIns="45720" rIns="91440" bIns="45720" rtlCol="0" anchor="t">
            <a:normAutofit/>
          </a:bodyPr>
          <a:lstStyle/>
          <a:p>
            <a:r>
              <a:rPr lang="en-US" b="1" dirty="0">
                <a:ea typeface="+mn-lt"/>
                <a:cs typeface="+mn-lt"/>
              </a:rPr>
              <a:t>Online Attendance:  </a:t>
            </a:r>
            <a:r>
              <a:rPr lang="en-US" dirty="0">
                <a:ea typeface="+mn-lt"/>
                <a:cs typeface="+mn-lt"/>
              </a:rPr>
              <a:t>BYU does not have an online MSW program option. The use of BYU’s Zoom account/program as a tool for attendance in any field education course is for specific internship locations and specific (emergency) situations only and is determined by the Field Team. It is not an alternative option for increased convenience or leniency in seminar attendance. All use of Zoom as a tool for seminar attendance must be pre-approved, in writing, by the Field Team. </a:t>
            </a:r>
            <a:endParaRPr lang="en-US" dirty="0"/>
          </a:p>
        </p:txBody>
      </p:sp>
      <p:sp>
        <p:nvSpPr>
          <p:cNvPr id="5" name="Title 4">
            <a:extLst>
              <a:ext uri="{FF2B5EF4-FFF2-40B4-BE49-F238E27FC236}">
                <a16:creationId xmlns:a16="http://schemas.microsoft.com/office/drawing/2014/main" id="{87F531A7-0EC3-4117-A1B4-DCBEDB3E36C0}"/>
              </a:ext>
            </a:extLst>
          </p:cNvPr>
          <p:cNvSpPr>
            <a:spLocks noGrp="1"/>
          </p:cNvSpPr>
          <p:nvPr>
            <p:ph type="title"/>
          </p:nvPr>
        </p:nvSpPr>
        <p:spPr/>
        <p:txBody>
          <a:bodyPr>
            <a:normAutofit fontScale="90000"/>
          </a:bodyPr>
          <a:lstStyle/>
          <a:p>
            <a:r>
              <a:rPr lang="en-US" dirty="0"/>
              <a:t>Policy regarding Online Attendance of IFS</a:t>
            </a:r>
          </a:p>
        </p:txBody>
      </p:sp>
    </p:spTree>
    <p:extLst>
      <p:ext uri="{BB962C8B-B14F-4D97-AF65-F5344CB8AC3E}">
        <p14:creationId xmlns:p14="http://schemas.microsoft.com/office/powerpoint/2010/main" val="3802642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DA06BF-EEB0-4E3B-A456-ED14A997748B}"/>
              </a:ext>
            </a:extLst>
          </p:cNvPr>
          <p:cNvSpPr>
            <a:spLocks noGrp="1"/>
          </p:cNvSpPr>
          <p:nvPr>
            <p:ph type="sldNum" sz="quarter" idx="10"/>
          </p:nvPr>
        </p:nvSpPr>
        <p:spPr/>
        <p:txBody>
          <a:bodyPr/>
          <a:lstStyle/>
          <a:p>
            <a:fld id="{D495E168-DA5E-4888-8D8A-92B118324C14}" type="slidenum">
              <a:rPr lang="en-US" noProof="0" smtClean="0"/>
              <a:pPr/>
              <a:t>3</a:t>
            </a:fld>
            <a:endParaRPr lang="en-US" noProof="0" dirty="0"/>
          </a:p>
        </p:txBody>
      </p:sp>
      <p:sp>
        <p:nvSpPr>
          <p:cNvPr id="4" name="Title 3">
            <a:extLst>
              <a:ext uri="{FF2B5EF4-FFF2-40B4-BE49-F238E27FC236}">
                <a16:creationId xmlns:a16="http://schemas.microsoft.com/office/drawing/2014/main" id="{E9F4C427-5D3D-4F3C-BAEF-E8863E60AAA6}"/>
              </a:ext>
            </a:extLst>
          </p:cNvPr>
          <p:cNvSpPr>
            <a:spLocks noGrp="1"/>
          </p:cNvSpPr>
          <p:nvPr>
            <p:ph type="title"/>
          </p:nvPr>
        </p:nvSpPr>
        <p:spPr>
          <a:xfrm>
            <a:off x="2318964" y="407716"/>
            <a:ext cx="1692793" cy="1325563"/>
          </a:xfrm>
        </p:spPr>
        <p:txBody>
          <a:bodyPr>
            <a:noAutofit/>
          </a:bodyPr>
          <a:lstStyle/>
          <a:p>
            <a:r>
              <a:rPr lang="en-US" sz="8800" dirty="0"/>
              <a:t>I…</a:t>
            </a:r>
          </a:p>
        </p:txBody>
      </p:sp>
      <p:sp>
        <p:nvSpPr>
          <p:cNvPr id="5" name="Content Placeholder 4">
            <a:extLst>
              <a:ext uri="{FF2B5EF4-FFF2-40B4-BE49-F238E27FC236}">
                <a16:creationId xmlns:a16="http://schemas.microsoft.com/office/drawing/2014/main" id="{1C5141F8-C82A-4882-89CF-D3EEB1F42F80}"/>
              </a:ext>
            </a:extLst>
          </p:cNvPr>
          <p:cNvSpPr>
            <a:spLocks noGrp="1"/>
          </p:cNvSpPr>
          <p:nvPr>
            <p:ph sz="half" idx="1"/>
          </p:nvPr>
        </p:nvSpPr>
        <p:spPr>
          <a:xfrm>
            <a:off x="502319" y="2506662"/>
            <a:ext cx="5181600" cy="4351338"/>
          </a:xfrm>
        </p:spPr>
        <p:txBody>
          <a:bodyPr>
            <a:normAutofit/>
          </a:bodyPr>
          <a:lstStyle/>
          <a:p>
            <a:r>
              <a:rPr lang="en-US" sz="4400" dirty="0"/>
              <a:t>One thing your cohort members already “know about you” or “recognize you for.” </a:t>
            </a:r>
          </a:p>
        </p:txBody>
      </p:sp>
      <p:sp>
        <p:nvSpPr>
          <p:cNvPr id="6" name="Content Placeholder 5">
            <a:extLst>
              <a:ext uri="{FF2B5EF4-FFF2-40B4-BE49-F238E27FC236}">
                <a16:creationId xmlns:a16="http://schemas.microsoft.com/office/drawing/2014/main" id="{BC0AF163-5823-4D76-9B2D-EA2B49594DAF}"/>
              </a:ext>
            </a:extLst>
          </p:cNvPr>
          <p:cNvSpPr>
            <a:spLocks noGrp="1"/>
          </p:cNvSpPr>
          <p:nvPr>
            <p:ph sz="half" idx="2"/>
          </p:nvPr>
        </p:nvSpPr>
        <p:spPr>
          <a:xfrm>
            <a:off x="6096000" y="2540662"/>
            <a:ext cx="5181600" cy="4351338"/>
          </a:xfrm>
        </p:spPr>
        <p:txBody>
          <a:bodyPr>
            <a:normAutofit/>
          </a:bodyPr>
          <a:lstStyle/>
          <a:p>
            <a:r>
              <a:rPr lang="en-US" sz="4800" dirty="0"/>
              <a:t>One thing none of your cohort members know about you.</a:t>
            </a:r>
          </a:p>
        </p:txBody>
      </p:sp>
      <p:pic>
        <p:nvPicPr>
          <p:cNvPr id="8" name="Picture 7">
            <a:extLst>
              <a:ext uri="{FF2B5EF4-FFF2-40B4-BE49-F238E27FC236}">
                <a16:creationId xmlns:a16="http://schemas.microsoft.com/office/drawing/2014/main" id="{467F0AD3-6DE4-4F50-995C-F110A03CCDF7}"/>
              </a:ext>
            </a:extLst>
          </p:cNvPr>
          <p:cNvPicPr>
            <a:picLocks noChangeAspect="1"/>
          </p:cNvPicPr>
          <p:nvPr/>
        </p:nvPicPr>
        <p:blipFill>
          <a:blip r:embed="rId2"/>
          <a:stretch>
            <a:fillRect/>
          </a:stretch>
        </p:blipFill>
        <p:spPr>
          <a:xfrm>
            <a:off x="5150342" y="448877"/>
            <a:ext cx="1692793" cy="1692793"/>
          </a:xfrm>
          <a:prstGeom prst="rect">
            <a:avLst/>
          </a:prstGeom>
        </p:spPr>
      </p:pic>
    </p:spTree>
    <p:extLst>
      <p:ext uri="{BB962C8B-B14F-4D97-AF65-F5344CB8AC3E}">
        <p14:creationId xmlns:p14="http://schemas.microsoft.com/office/powerpoint/2010/main" val="35974781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6A862D-8CA0-4224-AF2A-ED24E4E2DA22}"/>
              </a:ext>
            </a:extLst>
          </p:cNvPr>
          <p:cNvSpPr>
            <a:spLocks noGrp="1"/>
          </p:cNvSpPr>
          <p:nvPr>
            <p:ph type="sldNum" sz="quarter" idx="10"/>
          </p:nvPr>
        </p:nvSpPr>
        <p:spPr/>
        <p:txBody>
          <a:bodyPr/>
          <a:lstStyle/>
          <a:p>
            <a:fld id="{D495E168-DA5E-4888-8D8A-92B118324C14}" type="slidenum">
              <a:rPr lang="en-US" noProof="0" smtClean="0"/>
              <a:pPr/>
              <a:t>30</a:t>
            </a:fld>
            <a:endParaRPr lang="en-US" noProof="0" dirty="0"/>
          </a:p>
        </p:txBody>
      </p:sp>
      <p:sp>
        <p:nvSpPr>
          <p:cNvPr id="4" name="Content Placeholder 3">
            <a:extLst>
              <a:ext uri="{FF2B5EF4-FFF2-40B4-BE49-F238E27FC236}">
                <a16:creationId xmlns:a16="http://schemas.microsoft.com/office/drawing/2014/main" id="{FA0D0336-715E-4DD5-BC50-8305EA759C31}"/>
              </a:ext>
            </a:extLst>
          </p:cNvPr>
          <p:cNvSpPr>
            <a:spLocks noGrp="1"/>
          </p:cNvSpPr>
          <p:nvPr>
            <p:ph idx="1"/>
          </p:nvPr>
        </p:nvSpPr>
        <p:spPr>
          <a:xfrm>
            <a:off x="838200" y="1944598"/>
            <a:ext cx="10515600" cy="4173886"/>
          </a:xfrm>
        </p:spPr>
        <p:txBody>
          <a:bodyPr vert="horz" lIns="91440" tIns="45720" rIns="91440" bIns="45720" rtlCol="0" anchor="t">
            <a:normAutofit/>
          </a:bodyPr>
          <a:lstStyle/>
          <a:p>
            <a:r>
              <a:rPr lang="en-US" dirty="0"/>
              <a:t>When participating in a field education seminar via Zoom (exceptions with pre-approval only), a student agrees to: </a:t>
            </a:r>
          </a:p>
          <a:p>
            <a:pPr lvl="1"/>
            <a:r>
              <a:rPr lang="en-US" dirty="0"/>
              <a:t>watch the seminar in a private and secure location where no other individual can hear any of the seminar discussion, </a:t>
            </a:r>
          </a:p>
          <a:p>
            <a:pPr lvl="2"/>
            <a:r>
              <a:rPr lang="en-US" dirty="0"/>
              <a:t>preferably in a private office at their internship location; </a:t>
            </a:r>
          </a:p>
          <a:p>
            <a:pPr lvl="1"/>
            <a:r>
              <a:rPr lang="en-US" dirty="0"/>
              <a:t>not share or record the seminar in any format whatsoever; </a:t>
            </a:r>
          </a:p>
          <a:p>
            <a:pPr lvl="1"/>
            <a:r>
              <a:rPr lang="en-US" dirty="0"/>
              <a:t>mute the seminar should any other individual enter the room; and </a:t>
            </a:r>
          </a:p>
          <a:p>
            <a:pPr lvl="1"/>
            <a:r>
              <a:rPr lang="en-US" dirty="0"/>
              <a:t>behave, speak, and dress in the same manner they would if they were attending the seminar at its location of origination. </a:t>
            </a:r>
          </a:p>
          <a:p>
            <a:pPr lvl="1"/>
            <a:r>
              <a:rPr lang="en-US" dirty="0"/>
              <a:t>Face-time, Skype, Duo, or any other online video sharing/program is not approved for use in this course. </a:t>
            </a:r>
            <a:endParaRPr lang="en-US" dirty="0">
              <a:ea typeface="+mn-lt"/>
              <a:cs typeface="+mn-lt"/>
            </a:endParaRPr>
          </a:p>
          <a:p>
            <a:pPr marL="0" indent="0">
              <a:buNone/>
            </a:pPr>
            <a:endParaRPr lang="en-US" dirty="0"/>
          </a:p>
        </p:txBody>
      </p:sp>
      <p:sp>
        <p:nvSpPr>
          <p:cNvPr id="5" name="Title 4">
            <a:extLst>
              <a:ext uri="{FF2B5EF4-FFF2-40B4-BE49-F238E27FC236}">
                <a16:creationId xmlns:a16="http://schemas.microsoft.com/office/drawing/2014/main" id="{279B05A3-AFC8-4FB7-98B5-FC56B4656CCD}"/>
              </a:ext>
            </a:extLst>
          </p:cNvPr>
          <p:cNvSpPr>
            <a:spLocks noGrp="1"/>
          </p:cNvSpPr>
          <p:nvPr>
            <p:ph type="title"/>
          </p:nvPr>
        </p:nvSpPr>
        <p:spPr/>
        <p:txBody>
          <a:bodyPr>
            <a:normAutofit fontScale="90000"/>
          </a:bodyPr>
          <a:lstStyle/>
          <a:p>
            <a:r>
              <a:rPr lang="en-US" dirty="0"/>
              <a:t>Online Attendance Agreements in IFS (cont.)</a:t>
            </a:r>
          </a:p>
        </p:txBody>
      </p:sp>
    </p:spTree>
    <p:extLst>
      <p:ext uri="{BB962C8B-B14F-4D97-AF65-F5344CB8AC3E}">
        <p14:creationId xmlns:p14="http://schemas.microsoft.com/office/powerpoint/2010/main" val="3921753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3767F-0168-4EFB-A577-B5E24366C378}"/>
              </a:ext>
            </a:extLst>
          </p:cNvPr>
          <p:cNvSpPr>
            <a:spLocks noGrp="1"/>
          </p:cNvSpPr>
          <p:nvPr>
            <p:ph type="title"/>
          </p:nvPr>
        </p:nvSpPr>
        <p:spPr/>
        <p:txBody>
          <a:bodyPr>
            <a:normAutofit fontScale="90000"/>
          </a:bodyPr>
          <a:lstStyle/>
          <a:p>
            <a:r>
              <a:rPr lang="en-US" dirty="0"/>
              <a:t>What to share with your cohort and not…</a:t>
            </a:r>
          </a:p>
        </p:txBody>
      </p:sp>
      <p:sp>
        <p:nvSpPr>
          <p:cNvPr id="3" name="Slide Number Placeholder 2">
            <a:extLst>
              <a:ext uri="{FF2B5EF4-FFF2-40B4-BE49-F238E27FC236}">
                <a16:creationId xmlns:a16="http://schemas.microsoft.com/office/drawing/2014/main" id="{7705697B-EB74-47FA-B850-C527B1FDC7EC}"/>
              </a:ext>
            </a:extLst>
          </p:cNvPr>
          <p:cNvSpPr>
            <a:spLocks noGrp="1"/>
          </p:cNvSpPr>
          <p:nvPr>
            <p:ph type="sldNum" sz="quarter" idx="10"/>
          </p:nvPr>
        </p:nvSpPr>
        <p:spPr/>
        <p:txBody>
          <a:bodyPr/>
          <a:lstStyle/>
          <a:p>
            <a:fld id="{D495E168-DA5E-4888-8D8A-92B118324C14}" type="slidenum">
              <a:rPr lang="en-US" noProof="0" smtClean="0"/>
              <a:pPr/>
              <a:t>31</a:t>
            </a:fld>
            <a:endParaRPr lang="en-US" noProof="0" dirty="0"/>
          </a:p>
        </p:txBody>
      </p:sp>
      <p:sp>
        <p:nvSpPr>
          <p:cNvPr id="4" name="Footer Placeholder 3">
            <a:extLst>
              <a:ext uri="{FF2B5EF4-FFF2-40B4-BE49-F238E27FC236}">
                <a16:creationId xmlns:a16="http://schemas.microsoft.com/office/drawing/2014/main" id="{FBE5050E-F9FC-4CD3-8650-6FB21D1E1F05}"/>
              </a:ext>
            </a:extLst>
          </p:cNvPr>
          <p:cNvSpPr>
            <a:spLocks noGrp="1"/>
          </p:cNvSpPr>
          <p:nvPr>
            <p:ph type="ftr" sz="quarter" idx="12"/>
          </p:nvPr>
        </p:nvSpPr>
        <p:spPr/>
        <p:txBody>
          <a:bodyPr/>
          <a:lstStyle/>
          <a:p>
            <a:r>
              <a:rPr lang="en-US" dirty="0"/>
              <a:t>Wendy share real life example!</a:t>
            </a:r>
            <a:endParaRPr lang="en-US" noProof="0" dirty="0"/>
          </a:p>
        </p:txBody>
      </p:sp>
      <p:sp>
        <p:nvSpPr>
          <p:cNvPr id="5" name="Text Placeholder 4">
            <a:extLst>
              <a:ext uri="{FF2B5EF4-FFF2-40B4-BE49-F238E27FC236}">
                <a16:creationId xmlns:a16="http://schemas.microsoft.com/office/drawing/2014/main" id="{16792072-0770-4995-9981-3A3CDC5ADC7D}"/>
              </a:ext>
            </a:extLst>
          </p:cNvPr>
          <p:cNvSpPr>
            <a:spLocks noGrp="1"/>
          </p:cNvSpPr>
          <p:nvPr>
            <p:ph type="body" idx="1"/>
          </p:nvPr>
        </p:nvSpPr>
        <p:spPr>
          <a:xfrm>
            <a:off x="831850" y="4942477"/>
            <a:ext cx="10515600" cy="976541"/>
          </a:xfrm>
        </p:spPr>
        <p:txBody>
          <a:bodyPr>
            <a:normAutofit fontScale="92500" lnSpcReduction="20000"/>
          </a:bodyPr>
          <a:lstStyle/>
          <a:p>
            <a:r>
              <a:rPr lang="en-US" dirty="0"/>
              <a:t>Change ALL identifying information. Use candy bars, condiments, etc. instead of names.  Change ages, professions, cities are from, method of suicide, etc. </a:t>
            </a:r>
          </a:p>
          <a:p>
            <a:r>
              <a:rPr lang="en-US" dirty="0"/>
              <a:t>ALL information shared in IFS MUST stay in IFS! </a:t>
            </a:r>
          </a:p>
          <a:p>
            <a:endParaRPr lang="en-US" dirty="0"/>
          </a:p>
        </p:txBody>
      </p:sp>
      <p:sp>
        <p:nvSpPr>
          <p:cNvPr id="7" name="TextBox 6">
            <a:extLst>
              <a:ext uri="{FF2B5EF4-FFF2-40B4-BE49-F238E27FC236}">
                <a16:creationId xmlns:a16="http://schemas.microsoft.com/office/drawing/2014/main" id="{A9EFBC73-7901-4B22-BAE2-5B14D43FB703}"/>
              </a:ext>
            </a:extLst>
          </p:cNvPr>
          <p:cNvSpPr txBox="1"/>
          <p:nvPr/>
        </p:nvSpPr>
        <p:spPr>
          <a:xfrm>
            <a:off x="464380" y="374391"/>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4247918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39B2B-B0F1-45BF-A5E0-22085D8A849F}"/>
              </a:ext>
            </a:extLst>
          </p:cNvPr>
          <p:cNvSpPr>
            <a:spLocks noGrp="1"/>
          </p:cNvSpPr>
          <p:nvPr>
            <p:ph type="title"/>
          </p:nvPr>
        </p:nvSpPr>
        <p:spPr>
          <a:xfrm>
            <a:off x="838200" y="1475105"/>
            <a:ext cx="10515600" cy="1348106"/>
          </a:xfrm>
        </p:spPr>
        <p:txBody>
          <a:bodyPr>
            <a:normAutofit fontScale="90000"/>
          </a:bodyPr>
          <a:lstStyle/>
          <a:p>
            <a:br>
              <a:rPr lang="en-US" sz="7300" dirty="0"/>
            </a:br>
            <a:r>
              <a:rPr lang="en-US" sz="7300" dirty="0"/>
              <a:t>So…. </a:t>
            </a:r>
            <a:br>
              <a:rPr lang="en-US" sz="1100" dirty="0"/>
            </a:br>
            <a:br>
              <a:rPr lang="en-US" sz="1200" dirty="0"/>
            </a:br>
            <a:br>
              <a:rPr lang="en-US" dirty="0"/>
            </a:br>
            <a:br>
              <a:rPr lang="en-US" dirty="0"/>
            </a:br>
            <a:r>
              <a:rPr lang="en-US" dirty="0"/>
              <a:t> </a:t>
            </a:r>
            <a:br>
              <a:rPr lang="en-US" dirty="0"/>
            </a:br>
            <a:r>
              <a:rPr lang="en-US" dirty="0"/>
              <a:t>What do these mean </a:t>
            </a:r>
            <a:br>
              <a:rPr lang="en-US" dirty="0"/>
            </a:br>
            <a:r>
              <a:rPr lang="en-US" dirty="0"/>
              <a:t>for you personally?</a:t>
            </a:r>
          </a:p>
        </p:txBody>
      </p:sp>
      <p:sp>
        <p:nvSpPr>
          <p:cNvPr id="3" name="Slide Number Placeholder 2">
            <a:extLst>
              <a:ext uri="{FF2B5EF4-FFF2-40B4-BE49-F238E27FC236}">
                <a16:creationId xmlns:a16="http://schemas.microsoft.com/office/drawing/2014/main" id="{73660ECD-F20C-4A48-978A-D6E3F9009DA0}"/>
              </a:ext>
            </a:extLst>
          </p:cNvPr>
          <p:cNvSpPr>
            <a:spLocks noGrp="1"/>
          </p:cNvSpPr>
          <p:nvPr>
            <p:ph type="sldNum" sz="quarter" idx="10"/>
          </p:nvPr>
        </p:nvSpPr>
        <p:spPr/>
        <p:txBody>
          <a:bodyPr/>
          <a:lstStyle/>
          <a:p>
            <a:fld id="{D495E168-DA5E-4888-8D8A-92B118324C14}" type="slidenum">
              <a:rPr lang="en-US" noProof="0" smtClean="0"/>
              <a:pPr/>
              <a:t>32</a:t>
            </a:fld>
            <a:endParaRPr lang="en-US" noProof="0" dirty="0"/>
          </a:p>
        </p:txBody>
      </p:sp>
    </p:spTree>
    <p:extLst>
      <p:ext uri="{BB962C8B-B14F-4D97-AF65-F5344CB8AC3E}">
        <p14:creationId xmlns:p14="http://schemas.microsoft.com/office/powerpoint/2010/main" val="2931236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6084756-3371-4B82-AAF9-43C1635480EC}"/>
              </a:ext>
            </a:extLst>
          </p:cNvPr>
          <p:cNvSpPr>
            <a:spLocks noGrp="1"/>
          </p:cNvSpPr>
          <p:nvPr>
            <p:ph type="sldNum" sz="quarter" idx="10"/>
          </p:nvPr>
        </p:nvSpPr>
        <p:spPr/>
        <p:txBody>
          <a:bodyPr/>
          <a:lstStyle/>
          <a:p>
            <a:fld id="{D495E168-DA5E-4888-8D8A-92B118324C14}" type="slidenum">
              <a:rPr lang="en-US" noProof="0" smtClean="0"/>
              <a:pPr/>
              <a:t>33</a:t>
            </a:fld>
            <a:endParaRPr lang="en-US" noProof="0" dirty="0"/>
          </a:p>
        </p:txBody>
      </p:sp>
      <p:sp>
        <p:nvSpPr>
          <p:cNvPr id="3" name="Footer Placeholder 2">
            <a:extLst>
              <a:ext uri="{FF2B5EF4-FFF2-40B4-BE49-F238E27FC236}">
                <a16:creationId xmlns:a16="http://schemas.microsoft.com/office/drawing/2014/main" id="{9919F3A1-47BC-45A9-9F3B-42757CEC41F1}"/>
              </a:ext>
            </a:extLst>
          </p:cNvPr>
          <p:cNvSpPr>
            <a:spLocks noGrp="1"/>
          </p:cNvSpPr>
          <p:nvPr>
            <p:ph type="ftr" sz="quarter" idx="12"/>
          </p:nvPr>
        </p:nvSpPr>
        <p:spPr>
          <a:xfrm>
            <a:off x="8035413" y="6189615"/>
            <a:ext cx="4156587" cy="365125"/>
          </a:xfrm>
        </p:spPr>
        <p:txBody>
          <a:bodyPr/>
          <a:lstStyle/>
          <a:p>
            <a:r>
              <a:rPr lang="en-US" noProof="0" dirty="0"/>
              <a:t>See “socialwork.byu.edu”  for field manual</a:t>
            </a:r>
          </a:p>
        </p:txBody>
      </p:sp>
      <p:sp>
        <p:nvSpPr>
          <p:cNvPr id="4" name="Content Placeholder 3">
            <a:extLst>
              <a:ext uri="{FF2B5EF4-FFF2-40B4-BE49-F238E27FC236}">
                <a16:creationId xmlns:a16="http://schemas.microsoft.com/office/drawing/2014/main" id="{E13EE254-E8ED-4873-87E8-00EDD2B47E45}"/>
              </a:ext>
            </a:extLst>
          </p:cNvPr>
          <p:cNvSpPr>
            <a:spLocks noGrp="1"/>
          </p:cNvSpPr>
          <p:nvPr>
            <p:ph idx="1"/>
          </p:nvPr>
        </p:nvSpPr>
        <p:spPr/>
        <p:txBody>
          <a:bodyPr>
            <a:normAutofit/>
          </a:bodyPr>
          <a:lstStyle/>
          <a:p>
            <a:pPr marL="0" indent="0">
              <a:buNone/>
            </a:pPr>
            <a:r>
              <a:rPr lang="en-US" dirty="0"/>
              <a:t>See the MSW Field Manual and the </a:t>
            </a:r>
            <a:r>
              <a:rPr lang="en-US" dirty="0" err="1"/>
              <a:t>SocW</a:t>
            </a:r>
            <a:r>
              <a:rPr lang="en-US" dirty="0"/>
              <a:t> 614R/615R, 654R/655R syllabi for additional field related policies.</a:t>
            </a:r>
          </a:p>
          <a:p>
            <a:pPr marL="0" indent="0">
              <a:buNone/>
            </a:pPr>
            <a:endParaRPr lang="en-US" dirty="0"/>
          </a:p>
          <a:p>
            <a:pPr marL="0" indent="0">
              <a:buNone/>
            </a:pPr>
            <a:r>
              <a:rPr lang="en-US" sz="5400" dirty="0">
                <a:solidFill>
                  <a:schemeClr val="tx2">
                    <a:lumMod val="60000"/>
                    <a:lumOff val="40000"/>
                  </a:schemeClr>
                </a:solidFill>
              </a:rPr>
              <a:t>Students are held accountable for ALL information contained in the Field Syllabi and the Field Manual.</a:t>
            </a:r>
            <a:endParaRPr lang="en-US" sz="2400" dirty="0">
              <a:solidFill>
                <a:schemeClr val="tx2">
                  <a:lumMod val="60000"/>
                  <a:lumOff val="40000"/>
                </a:schemeClr>
              </a:solidFill>
            </a:endParaRPr>
          </a:p>
          <a:p>
            <a:pPr marL="0" indent="0">
              <a:buNone/>
            </a:pPr>
            <a:endParaRPr lang="en-US" sz="2400" b="1" dirty="0">
              <a:solidFill>
                <a:schemeClr val="tx2">
                  <a:lumMod val="60000"/>
                  <a:lumOff val="40000"/>
                </a:schemeClr>
              </a:solidFill>
            </a:endParaRPr>
          </a:p>
          <a:p>
            <a:pPr marL="0" indent="0">
              <a:buNone/>
            </a:pPr>
            <a:endParaRPr lang="en-US" sz="5400" dirty="0">
              <a:solidFill>
                <a:schemeClr val="tx2">
                  <a:lumMod val="60000"/>
                  <a:lumOff val="40000"/>
                </a:schemeClr>
              </a:solidFill>
            </a:endParaRPr>
          </a:p>
        </p:txBody>
      </p:sp>
      <p:sp>
        <p:nvSpPr>
          <p:cNvPr id="5" name="Title 4">
            <a:extLst>
              <a:ext uri="{FF2B5EF4-FFF2-40B4-BE49-F238E27FC236}">
                <a16:creationId xmlns:a16="http://schemas.microsoft.com/office/drawing/2014/main" id="{9CD2B749-9BC9-46A1-A20A-2F2579640BBC}"/>
              </a:ext>
            </a:extLst>
          </p:cNvPr>
          <p:cNvSpPr>
            <a:spLocks noGrp="1"/>
          </p:cNvSpPr>
          <p:nvPr>
            <p:ph type="title"/>
          </p:nvPr>
        </p:nvSpPr>
        <p:spPr/>
        <p:txBody>
          <a:bodyPr>
            <a:normAutofit/>
          </a:bodyPr>
          <a:lstStyle/>
          <a:p>
            <a:r>
              <a:rPr lang="en-US" dirty="0"/>
              <a:t>Additional Policies…</a:t>
            </a:r>
          </a:p>
        </p:txBody>
      </p:sp>
    </p:spTree>
    <p:extLst>
      <p:ext uri="{BB962C8B-B14F-4D97-AF65-F5344CB8AC3E}">
        <p14:creationId xmlns:p14="http://schemas.microsoft.com/office/powerpoint/2010/main" val="8025846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7EF0B-DA9F-473C-BC15-821058680EC9}"/>
              </a:ext>
            </a:extLst>
          </p:cNvPr>
          <p:cNvSpPr>
            <a:spLocks noGrp="1"/>
          </p:cNvSpPr>
          <p:nvPr>
            <p:ph type="title"/>
          </p:nvPr>
        </p:nvSpPr>
        <p:spPr/>
        <p:txBody>
          <a:bodyPr/>
          <a:lstStyle/>
          <a:p>
            <a:r>
              <a:rPr lang="en-US" dirty="0"/>
              <a:t>IRAMS</a:t>
            </a:r>
          </a:p>
        </p:txBody>
      </p:sp>
      <p:sp>
        <p:nvSpPr>
          <p:cNvPr id="3" name="Slide Number Placeholder 2">
            <a:extLst>
              <a:ext uri="{FF2B5EF4-FFF2-40B4-BE49-F238E27FC236}">
                <a16:creationId xmlns:a16="http://schemas.microsoft.com/office/drawing/2014/main" id="{9B5DC396-CD81-4B2E-BFFC-27225282794B}"/>
              </a:ext>
            </a:extLst>
          </p:cNvPr>
          <p:cNvSpPr>
            <a:spLocks noGrp="1"/>
          </p:cNvSpPr>
          <p:nvPr>
            <p:ph type="sldNum" sz="quarter" idx="10"/>
          </p:nvPr>
        </p:nvSpPr>
        <p:spPr/>
        <p:txBody>
          <a:bodyPr/>
          <a:lstStyle/>
          <a:p>
            <a:fld id="{D495E168-DA5E-4888-8D8A-92B118324C14}" type="slidenum">
              <a:rPr lang="en-US" noProof="0" smtClean="0"/>
              <a:pPr/>
              <a:t>34</a:t>
            </a:fld>
            <a:endParaRPr lang="en-US" noProof="0" dirty="0"/>
          </a:p>
        </p:txBody>
      </p:sp>
      <p:sp>
        <p:nvSpPr>
          <p:cNvPr id="5" name="Text Placeholder 4">
            <a:extLst>
              <a:ext uri="{FF2B5EF4-FFF2-40B4-BE49-F238E27FC236}">
                <a16:creationId xmlns:a16="http://schemas.microsoft.com/office/drawing/2014/main" id="{BF93F2C2-1F9E-41AD-B4D0-0B6DE8276A18}"/>
              </a:ext>
            </a:extLst>
          </p:cNvPr>
          <p:cNvSpPr>
            <a:spLocks noGrp="1"/>
          </p:cNvSpPr>
          <p:nvPr>
            <p:ph type="body" idx="1"/>
          </p:nvPr>
        </p:nvSpPr>
        <p:spPr>
          <a:xfrm>
            <a:off x="831850" y="4942478"/>
            <a:ext cx="10515600" cy="930288"/>
          </a:xfrm>
        </p:spPr>
        <p:txBody>
          <a:bodyPr vert="horz" lIns="91440" tIns="45720" rIns="91440" bIns="45720" rtlCol="0" anchor="t">
            <a:normAutofit/>
          </a:bodyPr>
          <a:lstStyle/>
          <a:p>
            <a:r>
              <a:rPr lang="en-US" dirty="0"/>
              <a:t>Charlene manages the School of Social Work IRAMS submissions</a:t>
            </a:r>
          </a:p>
          <a:p>
            <a:r>
              <a:rPr lang="en-US" dirty="0"/>
              <a:t> in conjunction with the University Experiential Learning Office</a:t>
            </a:r>
          </a:p>
        </p:txBody>
      </p:sp>
      <p:sp>
        <p:nvSpPr>
          <p:cNvPr id="4" name="TextBox 3">
            <a:extLst>
              <a:ext uri="{FF2B5EF4-FFF2-40B4-BE49-F238E27FC236}">
                <a16:creationId xmlns:a16="http://schemas.microsoft.com/office/drawing/2014/main" id="{C04A48C9-EDCA-4A72-B0CF-3F44399C4824}"/>
              </a:ext>
            </a:extLst>
          </p:cNvPr>
          <p:cNvSpPr txBox="1"/>
          <p:nvPr/>
        </p:nvSpPr>
        <p:spPr>
          <a:xfrm>
            <a:off x="1377108" y="605928"/>
            <a:ext cx="317716" cy="369332"/>
          </a:xfrm>
          <a:prstGeom prst="rect">
            <a:avLst/>
          </a:prstGeom>
          <a:noFill/>
        </p:spPr>
        <p:txBody>
          <a:bodyPr wrap="none" rtlCol="0">
            <a:spAutoFit/>
          </a:bodyPr>
          <a:lstStyle/>
          <a:p>
            <a:r>
              <a:rPr lang="en-US" dirty="0">
                <a:solidFill>
                  <a:schemeClr val="bg1"/>
                </a:solidFill>
              </a:rPr>
              <a:t>C</a:t>
            </a:r>
          </a:p>
        </p:txBody>
      </p:sp>
    </p:spTree>
    <p:extLst>
      <p:ext uri="{BB962C8B-B14F-4D97-AF65-F5344CB8AC3E}">
        <p14:creationId xmlns:p14="http://schemas.microsoft.com/office/powerpoint/2010/main" val="920898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E27109-1CB8-40A7-8F78-58B4F3608056}"/>
              </a:ext>
            </a:extLst>
          </p:cNvPr>
          <p:cNvSpPr>
            <a:spLocks noGrp="1"/>
          </p:cNvSpPr>
          <p:nvPr>
            <p:ph type="sldNum" sz="quarter" idx="10"/>
          </p:nvPr>
        </p:nvSpPr>
        <p:spPr/>
        <p:txBody>
          <a:bodyPr/>
          <a:lstStyle/>
          <a:p>
            <a:fld id="{D495E168-DA5E-4888-8D8A-92B118324C14}" type="slidenum">
              <a:rPr lang="en-US" noProof="0" smtClean="0"/>
              <a:pPr/>
              <a:t>35</a:t>
            </a:fld>
            <a:endParaRPr lang="en-US" noProof="0" dirty="0"/>
          </a:p>
        </p:txBody>
      </p:sp>
      <p:pic>
        <p:nvPicPr>
          <p:cNvPr id="4" name="Picture 3">
            <a:extLst>
              <a:ext uri="{FF2B5EF4-FFF2-40B4-BE49-F238E27FC236}">
                <a16:creationId xmlns:a16="http://schemas.microsoft.com/office/drawing/2014/main" id="{6D560AAB-BCAF-4FC5-A523-5C8D7BC319F0}"/>
              </a:ext>
            </a:extLst>
          </p:cNvPr>
          <p:cNvPicPr>
            <a:picLocks noChangeAspect="1"/>
          </p:cNvPicPr>
          <p:nvPr/>
        </p:nvPicPr>
        <p:blipFill>
          <a:blip r:embed="rId2"/>
          <a:stretch>
            <a:fillRect/>
          </a:stretch>
        </p:blipFill>
        <p:spPr>
          <a:xfrm>
            <a:off x="0" y="1"/>
            <a:ext cx="12191999" cy="6858000"/>
          </a:xfrm>
          <a:prstGeom prst="rect">
            <a:avLst/>
          </a:prstGeom>
        </p:spPr>
      </p:pic>
    </p:spTree>
    <p:extLst>
      <p:ext uri="{BB962C8B-B14F-4D97-AF65-F5344CB8AC3E}">
        <p14:creationId xmlns:p14="http://schemas.microsoft.com/office/powerpoint/2010/main" val="3689130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E7A21B4-B726-4120-99C6-57582A968665}"/>
              </a:ext>
            </a:extLst>
          </p:cNvPr>
          <p:cNvSpPr>
            <a:spLocks noGrp="1"/>
          </p:cNvSpPr>
          <p:nvPr>
            <p:ph type="sldNum" sz="quarter" idx="10"/>
          </p:nvPr>
        </p:nvSpPr>
        <p:spPr/>
        <p:txBody>
          <a:bodyPr/>
          <a:lstStyle/>
          <a:p>
            <a:fld id="{D495E168-DA5E-4888-8D8A-92B118324C14}" type="slidenum">
              <a:rPr lang="en-US" noProof="0" smtClean="0"/>
              <a:pPr/>
              <a:t>36</a:t>
            </a:fld>
            <a:endParaRPr lang="en-US" noProof="0" dirty="0"/>
          </a:p>
        </p:txBody>
      </p:sp>
      <p:sp>
        <p:nvSpPr>
          <p:cNvPr id="4" name="Content Placeholder 3">
            <a:extLst>
              <a:ext uri="{FF2B5EF4-FFF2-40B4-BE49-F238E27FC236}">
                <a16:creationId xmlns:a16="http://schemas.microsoft.com/office/drawing/2014/main" id="{92243EA1-F9EB-437F-9A65-0639A901F559}"/>
              </a:ext>
            </a:extLst>
          </p:cNvPr>
          <p:cNvSpPr>
            <a:spLocks noGrp="1"/>
          </p:cNvSpPr>
          <p:nvPr>
            <p:ph idx="1"/>
          </p:nvPr>
        </p:nvSpPr>
        <p:spPr/>
        <p:txBody>
          <a:bodyPr/>
          <a:lstStyle/>
          <a:p>
            <a:r>
              <a:rPr lang="en-US" dirty="0"/>
              <a:t>Field Orientation and Evaluation Rubric Trainings (at the start of each internship; open book, online)</a:t>
            </a:r>
          </a:p>
          <a:p>
            <a:r>
              <a:rPr lang="en-US" dirty="0"/>
              <a:t>Safety Training Review with your In-Agency Field Instructor (at the start of each internship; use outline under LS Content tab)</a:t>
            </a:r>
          </a:p>
          <a:p>
            <a:r>
              <a:rPr lang="en-US" dirty="0"/>
              <a:t>BYU Child Protection Training (at the start of Internship 1; online, free)</a:t>
            </a:r>
          </a:p>
          <a:p>
            <a:r>
              <a:rPr lang="en-US" dirty="0"/>
              <a:t>“Telehealth Basics for Behavioral Health Clinicians” (at the start of Internship 1; online free)</a:t>
            </a:r>
          </a:p>
          <a:p>
            <a:r>
              <a:rPr lang="en-US" dirty="0"/>
              <a:t>See </a:t>
            </a:r>
            <a:r>
              <a:rPr lang="en-US" dirty="0" err="1"/>
              <a:t>SocW</a:t>
            </a:r>
            <a:r>
              <a:rPr lang="en-US" dirty="0"/>
              <a:t> 654R syllabus for assignments and due dates</a:t>
            </a:r>
          </a:p>
        </p:txBody>
      </p:sp>
      <p:sp>
        <p:nvSpPr>
          <p:cNvPr id="5" name="Title 4">
            <a:extLst>
              <a:ext uri="{FF2B5EF4-FFF2-40B4-BE49-F238E27FC236}">
                <a16:creationId xmlns:a16="http://schemas.microsoft.com/office/drawing/2014/main" id="{C4F3F95D-456F-4AA6-BD5A-6D556360CCD7}"/>
              </a:ext>
            </a:extLst>
          </p:cNvPr>
          <p:cNvSpPr>
            <a:spLocks noGrp="1"/>
          </p:cNvSpPr>
          <p:nvPr>
            <p:ph type="title"/>
          </p:nvPr>
        </p:nvSpPr>
        <p:spPr>
          <a:xfrm>
            <a:off x="628650" y="394452"/>
            <a:ext cx="10934700" cy="1325563"/>
          </a:xfrm>
        </p:spPr>
        <p:txBody>
          <a:bodyPr>
            <a:normAutofit fontScale="90000"/>
          </a:bodyPr>
          <a:lstStyle/>
          <a:p>
            <a:r>
              <a:rPr lang="en-US" dirty="0"/>
              <a:t>Trainings Required during your 1</a:t>
            </a:r>
            <a:r>
              <a:rPr lang="en-US" baseline="30000" dirty="0"/>
              <a:t>st</a:t>
            </a:r>
            <a:r>
              <a:rPr lang="en-US" dirty="0"/>
              <a:t> Internship:</a:t>
            </a:r>
          </a:p>
        </p:txBody>
      </p:sp>
      <p:sp>
        <p:nvSpPr>
          <p:cNvPr id="3" name="TextBox 2">
            <a:extLst>
              <a:ext uri="{FF2B5EF4-FFF2-40B4-BE49-F238E27FC236}">
                <a16:creationId xmlns:a16="http://schemas.microsoft.com/office/drawing/2014/main" id="{801E46EE-D606-4002-BD86-C1D838CC2406}"/>
              </a:ext>
            </a:extLst>
          </p:cNvPr>
          <p:cNvSpPr txBox="1"/>
          <p:nvPr/>
        </p:nvSpPr>
        <p:spPr>
          <a:xfrm>
            <a:off x="409984" y="288842"/>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41436792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353330-ADC4-47F9-9A12-8020E555B4E6}"/>
              </a:ext>
            </a:extLst>
          </p:cNvPr>
          <p:cNvSpPr>
            <a:spLocks noGrp="1"/>
          </p:cNvSpPr>
          <p:nvPr>
            <p:ph type="sldNum" sz="quarter" idx="10"/>
          </p:nvPr>
        </p:nvSpPr>
        <p:spPr/>
        <p:txBody>
          <a:bodyPr/>
          <a:lstStyle/>
          <a:p>
            <a:fld id="{D495E168-DA5E-4888-8D8A-92B118324C14}" type="slidenum">
              <a:rPr lang="en-US" noProof="0" smtClean="0"/>
              <a:pPr/>
              <a:t>37</a:t>
            </a:fld>
            <a:endParaRPr lang="en-US" noProof="0" dirty="0"/>
          </a:p>
        </p:txBody>
      </p:sp>
      <p:sp>
        <p:nvSpPr>
          <p:cNvPr id="4" name="Content Placeholder 3">
            <a:extLst>
              <a:ext uri="{FF2B5EF4-FFF2-40B4-BE49-F238E27FC236}">
                <a16:creationId xmlns:a16="http://schemas.microsoft.com/office/drawing/2014/main" id="{D4E1DB73-878C-4040-A911-94C495CB2A60}"/>
              </a:ext>
            </a:extLst>
          </p:cNvPr>
          <p:cNvSpPr>
            <a:spLocks noGrp="1"/>
          </p:cNvSpPr>
          <p:nvPr>
            <p:ph idx="1"/>
          </p:nvPr>
        </p:nvSpPr>
        <p:spPr/>
        <p:txBody>
          <a:bodyPr>
            <a:normAutofit fontScale="92500" lnSpcReduction="10000"/>
          </a:bodyPr>
          <a:lstStyle/>
          <a:p>
            <a:r>
              <a:rPr lang="en-US" dirty="0"/>
              <a:t>School Social Work</a:t>
            </a:r>
          </a:p>
          <a:p>
            <a:pPr lvl="1"/>
            <a:r>
              <a:rPr lang="en-US" dirty="0"/>
              <a:t>Complete an internship in a school related placement… ask Wendy if your placement counts as a “school setting.”</a:t>
            </a:r>
          </a:p>
          <a:p>
            <a:pPr lvl="1"/>
            <a:r>
              <a:rPr lang="en-US" dirty="0"/>
              <a:t>Completion of </a:t>
            </a:r>
            <a:r>
              <a:rPr lang="en-US" dirty="0" err="1"/>
              <a:t>SocW</a:t>
            </a:r>
            <a:r>
              <a:rPr lang="en-US" dirty="0"/>
              <a:t> 580, Social Work in the School Setting</a:t>
            </a:r>
          </a:p>
          <a:p>
            <a:pPr lvl="1"/>
            <a:r>
              <a:rPr lang="en-US" dirty="0"/>
              <a:t>Work closely with Nanci on this! Connect with her NOW….</a:t>
            </a:r>
          </a:p>
          <a:p>
            <a:r>
              <a:rPr lang="en-US" dirty="0"/>
              <a:t>Trauma</a:t>
            </a:r>
          </a:p>
          <a:p>
            <a:pPr lvl="1"/>
            <a:r>
              <a:rPr lang="en-US" dirty="0"/>
              <a:t>Complete 200 hours of internship utilizing a “trauma lens”.  Everyone should be able to easily get these hours!  Just about everyone you are working with has experienced some form of “T or t” trauma. Record these hours on your monthly time log.</a:t>
            </a:r>
          </a:p>
          <a:p>
            <a:pPr lvl="1"/>
            <a:r>
              <a:rPr lang="en-US" dirty="0"/>
              <a:t>Completion of </a:t>
            </a:r>
            <a:r>
              <a:rPr lang="en-US" dirty="0" err="1"/>
              <a:t>SocW</a:t>
            </a:r>
            <a:r>
              <a:rPr lang="en-US" dirty="0"/>
              <a:t> 683, Trauma Informed Clinical Social Work Practice</a:t>
            </a:r>
          </a:p>
          <a:p>
            <a:pPr lvl="1"/>
            <a:r>
              <a:rPr lang="en-US" dirty="0"/>
              <a:t>Complete the TF-CBT training required in </a:t>
            </a:r>
            <a:r>
              <a:rPr lang="en-US" dirty="0" err="1"/>
              <a:t>SocW</a:t>
            </a:r>
            <a:r>
              <a:rPr lang="en-US" dirty="0"/>
              <a:t> 667, Social Work Practice with Children and Adolescents.</a:t>
            </a:r>
          </a:p>
          <a:p>
            <a:pPr lvl="1"/>
            <a:endParaRPr lang="en-US" dirty="0"/>
          </a:p>
        </p:txBody>
      </p:sp>
      <p:sp>
        <p:nvSpPr>
          <p:cNvPr id="5" name="Title 4">
            <a:extLst>
              <a:ext uri="{FF2B5EF4-FFF2-40B4-BE49-F238E27FC236}">
                <a16:creationId xmlns:a16="http://schemas.microsoft.com/office/drawing/2014/main" id="{B3DFAAD8-257F-4EE1-9E32-2E8FE45CEEDE}"/>
              </a:ext>
            </a:extLst>
          </p:cNvPr>
          <p:cNvSpPr>
            <a:spLocks noGrp="1"/>
          </p:cNvSpPr>
          <p:nvPr>
            <p:ph type="title"/>
          </p:nvPr>
        </p:nvSpPr>
        <p:spPr/>
        <p:txBody>
          <a:bodyPr/>
          <a:lstStyle/>
          <a:p>
            <a:r>
              <a:rPr lang="en-US" dirty="0"/>
              <a:t>BYU Social Work Certifications:</a:t>
            </a:r>
          </a:p>
        </p:txBody>
      </p:sp>
      <p:sp>
        <p:nvSpPr>
          <p:cNvPr id="3" name="TextBox 2">
            <a:extLst>
              <a:ext uri="{FF2B5EF4-FFF2-40B4-BE49-F238E27FC236}">
                <a16:creationId xmlns:a16="http://schemas.microsoft.com/office/drawing/2014/main" id="{0CA30BA7-DAC5-4073-8F1D-692BD0E9910E}"/>
              </a:ext>
            </a:extLst>
          </p:cNvPr>
          <p:cNvSpPr txBox="1"/>
          <p:nvPr/>
        </p:nvSpPr>
        <p:spPr>
          <a:xfrm>
            <a:off x="341523" y="365125"/>
            <a:ext cx="317716" cy="369332"/>
          </a:xfrm>
          <a:prstGeom prst="rect">
            <a:avLst/>
          </a:prstGeom>
          <a:noFill/>
        </p:spPr>
        <p:txBody>
          <a:bodyPr wrap="none" rtlCol="0">
            <a:spAutoFit/>
          </a:bodyPr>
          <a:lstStyle/>
          <a:p>
            <a:r>
              <a:rPr lang="en-US" dirty="0">
                <a:solidFill>
                  <a:schemeClr val="bg1"/>
                </a:solidFill>
              </a:rPr>
              <a:t>C</a:t>
            </a:r>
          </a:p>
        </p:txBody>
      </p:sp>
    </p:spTree>
    <p:extLst>
      <p:ext uri="{BB962C8B-B14F-4D97-AF65-F5344CB8AC3E}">
        <p14:creationId xmlns:p14="http://schemas.microsoft.com/office/powerpoint/2010/main" val="31801876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E11B71-7B69-436C-A17E-5BECE8E8FAAA}"/>
              </a:ext>
            </a:extLst>
          </p:cNvPr>
          <p:cNvSpPr>
            <a:spLocks noGrp="1"/>
          </p:cNvSpPr>
          <p:nvPr>
            <p:ph type="sldNum" sz="quarter" idx="10"/>
          </p:nvPr>
        </p:nvSpPr>
        <p:spPr/>
        <p:txBody>
          <a:bodyPr/>
          <a:lstStyle/>
          <a:p>
            <a:fld id="{D495E168-DA5E-4888-8D8A-92B118324C14}" type="slidenum">
              <a:rPr lang="en-US" noProof="0" smtClean="0"/>
              <a:pPr/>
              <a:t>38</a:t>
            </a:fld>
            <a:endParaRPr lang="en-US" noProof="0" dirty="0"/>
          </a:p>
        </p:txBody>
      </p:sp>
      <p:sp>
        <p:nvSpPr>
          <p:cNvPr id="4" name="Content Placeholder 3">
            <a:extLst>
              <a:ext uri="{FF2B5EF4-FFF2-40B4-BE49-F238E27FC236}">
                <a16:creationId xmlns:a16="http://schemas.microsoft.com/office/drawing/2014/main" id="{1A5A9417-A11C-4CA9-A449-8C27E8EA84CD}"/>
              </a:ext>
            </a:extLst>
          </p:cNvPr>
          <p:cNvSpPr>
            <a:spLocks noGrp="1"/>
          </p:cNvSpPr>
          <p:nvPr>
            <p:ph idx="1"/>
          </p:nvPr>
        </p:nvSpPr>
        <p:spPr/>
        <p:txBody>
          <a:bodyPr>
            <a:normAutofit fontScale="92500" lnSpcReduction="20000"/>
          </a:bodyPr>
          <a:lstStyle/>
          <a:p>
            <a:r>
              <a:rPr lang="en-US" dirty="0"/>
              <a:t>The FIRST place to look for information regarding all certifications is in the MSW Handbook!</a:t>
            </a:r>
          </a:p>
          <a:p>
            <a:r>
              <a:rPr lang="en-US" dirty="0"/>
              <a:t>Contact Nanci Shumpert, the MSW Program Manager regarding the process and all the questions you may have about obtaining the certification.  Don’t ask us…look first in the MSW Handbook and then, if needed, ask Nanci! </a:t>
            </a:r>
          </a:p>
          <a:p>
            <a:r>
              <a:rPr lang="en-US" dirty="0"/>
              <a:t>Nanci_Shumpert@byu.edu</a:t>
            </a:r>
          </a:p>
          <a:p>
            <a:r>
              <a:rPr lang="en-US" dirty="0"/>
              <a:t>Take the Required Courses</a:t>
            </a:r>
          </a:p>
          <a:p>
            <a:r>
              <a:rPr lang="en-US" dirty="0"/>
              <a:t>Complete Internship Hours </a:t>
            </a:r>
          </a:p>
          <a:p>
            <a:pPr lvl="1"/>
            <a:r>
              <a:rPr lang="en-US" dirty="0"/>
              <a:t>School Social Work:  In a “school setting”</a:t>
            </a:r>
          </a:p>
          <a:p>
            <a:pPr lvl="1"/>
            <a:r>
              <a:rPr lang="en-US" dirty="0"/>
              <a:t>Trauma:  View Clients through a trauma lens  (all your clients can most likely be viewed through a trauma lens).   Record the # of hours each month on your monthly time log.  (200 required across ALL your internships)</a:t>
            </a:r>
          </a:p>
        </p:txBody>
      </p:sp>
      <p:sp>
        <p:nvSpPr>
          <p:cNvPr id="5" name="Title 4">
            <a:extLst>
              <a:ext uri="{FF2B5EF4-FFF2-40B4-BE49-F238E27FC236}">
                <a16:creationId xmlns:a16="http://schemas.microsoft.com/office/drawing/2014/main" id="{BFC40BEF-1256-413D-A524-393DD2C0C1C9}"/>
              </a:ext>
            </a:extLst>
          </p:cNvPr>
          <p:cNvSpPr>
            <a:spLocks noGrp="1"/>
          </p:cNvSpPr>
          <p:nvPr>
            <p:ph type="title"/>
          </p:nvPr>
        </p:nvSpPr>
        <p:spPr/>
        <p:txBody>
          <a:bodyPr>
            <a:normAutofit fontScale="90000"/>
          </a:bodyPr>
          <a:lstStyle/>
          <a:p>
            <a:r>
              <a:rPr lang="en-US" dirty="0"/>
              <a:t>Process for Obtaining these Certifications</a:t>
            </a:r>
          </a:p>
        </p:txBody>
      </p:sp>
      <p:sp>
        <p:nvSpPr>
          <p:cNvPr id="3" name="TextBox 2">
            <a:extLst>
              <a:ext uri="{FF2B5EF4-FFF2-40B4-BE49-F238E27FC236}">
                <a16:creationId xmlns:a16="http://schemas.microsoft.com/office/drawing/2014/main" id="{897C050C-642B-4E94-8DA8-F95A48039DBB}"/>
              </a:ext>
            </a:extLst>
          </p:cNvPr>
          <p:cNvSpPr txBox="1"/>
          <p:nvPr/>
        </p:nvSpPr>
        <p:spPr>
          <a:xfrm>
            <a:off x="385590" y="365125"/>
            <a:ext cx="317716" cy="369332"/>
          </a:xfrm>
          <a:prstGeom prst="rect">
            <a:avLst/>
          </a:prstGeom>
          <a:noFill/>
        </p:spPr>
        <p:txBody>
          <a:bodyPr wrap="none" rtlCol="0">
            <a:spAutoFit/>
          </a:bodyPr>
          <a:lstStyle/>
          <a:p>
            <a:r>
              <a:rPr lang="en-US" dirty="0">
                <a:solidFill>
                  <a:schemeClr val="bg1"/>
                </a:solidFill>
              </a:rPr>
              <a:t>C</a:t>
            </a:r>
          </a:p>
        </p:txBody>
      </p:sp>
    </p:spTree>
    <p:extLst>
      <p:ext uri="{BB962C8B-B14F-4D97-AF65-F5344CB8AC3E}">
        <p14:creationId xmlns:p14="http://schemas.microsoft.com/office/powerpoint/2010/main" val="7903149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59A7159-281C-4203-804A-0CCF508FBA36}"/>
              </a:ext>
            </a:extLst>
          </p:cNvPr>
          <p:cNvSpPr>
            <a:spLocks noGrp="1"/>
          </p:cNvSpPr>
          <p:nvPr>
            <p:ph type="sldNum" sz="quarter" idx="10"/>
          </p:nvPr>
        </p:nvSpPr>
        <p:spPr/>
        <p:txBody>
          <a:bodyPr/>
          <a:lstStyle/>
          <a:p>
            <a:fld id="{D495E168-DA5E-4888-8D8A-92B118324C14}" type="slidenum">
              <a:rPr lang="en-US" noProof="0" smtClean="0"/>
              <a:pPr/>
              <a:t>39</a:t>
            </a:fld>
            <a:endParaRPr lang="en-US" noProof="0" dirty="0"/>
          </a:p>
        </p:txBody>
      </p:sp>
      <p:sp>
        <p:nvSpPr>
          <p:cNvPr id="4" name="Content Placeholder 3">
            <a:extLst>
              <a:ext uri="{FF2B5EF4-FFF2-40B4-BE49-F238E27FC236}">
                <a16:creationId xmlns:a16="http://schemas.microsoft.com/office/drawing/2014/main" id="{7950CE1A-4FE3-4573-B260-81B0EB13917B}"/>
              </a:ext>
            </a:extLst>
          </p:cNvPr>
          <p:cNvSpPr>
            <a:spLocks noGrp="1"/>
          </p:cNvSpPr>
          <p:nvPr>
            <p:ph idx="1"/>
          </p:nvPr>
        </p:nvSpPr>
        <p:spPr>
          <a:xfrm>
            <a:off x="838200" y="1825625"/>
            <a:ext cx="10515600" cy="4667250"/>
          </a:xfrm>
        </p:spPr>
        <p:txBody>
          <a:bodyPr>
            <a:normAutofit fontScale="92500" lnSpcReduction="10000"/>
          </a:bodyPr>
          <a:lstStyle/>
          <a:p>
            <a:r>
              <a:rPr lang="en-US" dirty="0"/>
              <a:t>EMDR is an excellent modality to be certified in.</a:t>
            </a:r>
          </a:p>
          <a:p>
            <a:r>
              <a:rPr lang="en-US" b="1" dirty="0"/>
              <a:t>The School of Social Work is not involved in EMDR certification. It is obtained through a separate entity.</a:t>
            </a:r>
          </a:p>
          <a:p>
            <a:r>
              <a:rPr lang="en-US" sz="3900" b="1" dirty="0"/>
              <a:t>EMDR training and certification is NOT a part of your BYU MSW education.</a:t>
            </a:r>
          </a:p>
          <a:p>
            <a:r>
              <a:rPr lang="en-US" dirty="0"/>
              <a:t>EMDR training, supervision, or hours are voluntary on your part</a:t>
            </a:r>
          </a:p>
          <a:p>
            <a:r>
              <a:rPr lang="en-US" dirty="0"/>
              <a:t>The Field Team is NOT involved in this process.</a:t>
            </a:r>
          </a:p>
          <a:p>
            <a:r>
              <a:rPr lang="en-US" dirty="0"/>
              <a:t>Please do not ask us questions about EMDR training. It is outside of our scope of practice and responsibility.</a:t>
            </a:r>
          </a:p>
          <a:p>
            <a:r>
              <a:rPr lang="en-US" dirty="0"/>
              <a:t>EMDR training and supervision hours CANNOT be counted toward your MSW Internship hours.</a:t>
            </a:r>
          </a:p>
        </p:txBody>
      </p:sp>
      <p:sp>
        <p:nvSpPr>
          <p:cNvPr id="5" name="Title 4">
            <a:extLst>
              <a:ext uri="{FF2B5EF4-FFF2-40B4-BE49-F238E27FC236}">
                <a16:creationId xmlns:a16="http://schemas.microsoft.com/office/drawing/2014/main" id="{4E988654-C608-43EC-9245-8BDFFB2D3F10}"/>
              </a:ext>
            </a:extLst>
          </p:cNvPr>
          <p:cNvSpPr>
            <a:spLocks noGrp="1"/>
          </p:cNvSpPr>
          <p:nvPr>
            <p:ph type="title"/>
          </p:nvPr>
        </p:nvSpPr>
        <p:spPr/>
        <p:txBody>
          <a:bodyPr/>
          <a:lstStyle/>
          <a:p>
            <a:r>
              <a:rPr lang="en-US" dirty="0"/>
              <a:t>EMDR Certification &amp; Supervision</a:t>
            </a:r>
          </a:p>
        </p:txBody>
      </p:sp>
      <p:sp>
        <p:nvSpPr>
          <p:cNvPr id="3" name="TextBox 2">
            <a:extLst>
              <a:ext uri="{FF2B5EF4-FFF2-40B4-BE49-F238E27FC236}">
                <a16:creationId xmlns:a16="http://schemas.microsoft.com/office/drawing/2014/main" id="{FA4E2E8E-F725-427D-BEF6-8EF3CA48F2DD}"/>
              </a:ext>
            </a:extLst>
          </p:cNvPr>
          <p:cNvSpPr txBox="1"/>
          <p:nvPr/>
        </p:nvSpPr>
        <p:spPr>
          <a:xfrm>
            <a:off x="407624" y="451692"/>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4144667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0248-BF9F-45C8-9A9F-931F87C96C80}"/>
              </a:ext>
            </a:extLst>
          </p:cNvPr>
          <p:cNvSpPr>
            <a:spLocks noGrp="1"/>
          </p:cNvSpPr>
          <p:nvPr>
            <p:ph type="title"/>
          </p:nvPr>
        </p:nvSpPr>
        <p:spPr/>
        <p:txBody>
          <a:bodyPr/>
          <a:lstStyle/>
          <a:p>
            <a:r>
              <a:rPr lang="en-US" dirty="0"/>
              <a:t>Roles and Systems</a:t>
            </a:r>
          </a:p>
        </p:txBody>
      </p:sp>
      <p:sp>
        <p:nvSpPr>
          <p:cNvPr id="3" name="Slide Number Placeholder 2">
            <a:extLst>
              <a:ext uri="{FF2B5EF4-FFF2-40B4-BE49-F238E27FC236}">
                <a16:creationId xmlns:a16="http://schemas.microsoft.com/office/drawing/2014/main" id="{FD61532B-4FEB-442A-BD4F-7775CE61E833}"/>
              </a:ext>
            </a:extLst>
          </p:cNvPr>
          <p:cNvSpPr>
            <a:spLocks noGrp="1"/>
          </p:cNvSpPr>
          <p:nvPr>
            <p:ph type="sldNum" sz="quarter" idx="10"/>
          </p:nvPr>
        </p:nvSpPr>
        <p:spPr/>
        <p:txBody>
          <a:bodyPr/>
          <a:lstStyle/>
          <a:p>
            <a:fld id="{D495E168-DA5E-4888-8D8A-92B118324C14}" type="slidenum">
              <a:rPr lang="en-US" noProof="0" smtClean="0"/>
              <a:pPr/>
              <a:t>4</a:t>
            </a:fld>
            <a:endParaRPr lang="en-US" noProof="0" dirty="0"/>
          </a:p>
        </p:txBody>
      </p:sp>
      <p:sp>
        <p:nvSpPr>
          <p:cNvPr id="5" name="Text Placeholder 4">
            <a:extLst>
              <a:ext uri="{FF2B5EF4-FFF2-40B4-BE49-F238E27FC236}">
                <a16:creationId xmlns:a16="http://schemas.microsoft.com/office/drawing/2014/main" id="{7AF9AC30-BD22-438A-8208-57A8401194F7}"/>
              </a:ext>
            </a:extLst>
          </p:cNvPr>
          <p:cNvSpPr>
            <a:spLocks noGrp="1"/>
          </p:cNvSpPr>
          <p:nvPr>
            <p:ph type="body" idx="1"/>
          </p:nvPr>
        </p:nvSpPr>
        <p:spPr/>
        <p:txBody>
          <a:bodyPr/>
          <a:lstStyle/>
          <a:p>
            <a:r>
              <a:rPr lang="en-US" dirty="0"/>
              <a:t>Who’s who…</a:t>
            </a:r>
          </a:p>
        </p:txBody>
      </p:sp>
      <p:sp>
        <p:nvSpPr>
          <p:cNvPr id="4" name="TextBox 3">
            <a:extLst>
              <a:ext uri="{FF2B5EF4-FFF2-40B4-BE49-F238E27FC236}">
                <a16:creationId xmlns:a16="http://schemas.microsoft.com/office/drawing/2014/main" id="{5AC46687-3C3B-48E4-A72F-DEFE4BE3660E}"/>
              </a:ext>
            </a:extLst>
          </p:cNvPr>
          <p:cNvSpPr txBox="1"/>
          <p:nvPr/>
        </p:nvSpPr>
        <p:spPr>
          <a:xfrm>
            <a:off x="536066" y="275421"/>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3794893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39B2B-B0F1-45BF-A5E0-22085D8A849F}"/>
              </a:ext>
            </a:extLst>
          </p:cNvPr>
          <p:cNvSpPr>
            <a:spLocks noGrp="1"/>
          </p:cNvSpPr>
          <p:nvPr>
            <p:ph type="title"/>
          </p:nvPr>
        </p:nvSpPr>
        <p:spPr>
          <a:xfrm>
            <a:off x="838200" y="1475105"/>
            <a:ext cx="10515600" cy="1348106"/>
          </a:xfrm>
        </p:spPr>
        <p:txBody>
          <a:bodyPr>
            <a:normAutofit fontScale="90000"/>
          </a:bodyPr>
          <a:lstStyle/>
          <a:p>
            <a:br>
              <a:rPr lang="en-US" sz="7300" dirty="0"/>
            </a:br>
            <a:r>
              <a:rPr lang="en-US" sz="7300" dirty="0"/>
              <a:t>So…. </a:t>
            </a:r>
            <a:br>
              <a:rPr lang="en-US" sz="1100" dirty="0"/>
            </a:br>
            <a:br>
              <a:rPr lang="en-US" sz="1200" dirty="0"/>
            </a:br>
            <a:br>
              <a:rPr lang="en-US" dirty="0"/>
            </a:br>
            <a:br>
              <a:rPr lang="en-US" dirty="0"/>
            </a:br>
            <a:r>
              <a:rPr lang="en-US" dirty="0"/>
              <a:t> </a:t>
            </a:r>
            <a:br>
              <a:rPr lang="en-US" dirty="0"/>
            </a:br>
            <a:r>
              <a:rPr lang="en-US" dirty="0"/>
              <a:t>What do these mean </a:t>
            </a:r>
            <a:br>
              <a:rPr lang="en-US" dirty="0"/>
            </a:br>
            <a:r>
              <a:rPr lang="en-US" dirty="0"/>
              <a:t>for you personally?</a:t>
            </a:r>
          </a:p>
        </p:txBody>
      </p:sp>
      <p:sp>
        <p:nvSpPr>
          <p:cNvPr id="3" name="Slide Number Placeholder 2">
            <a:extLst>
              <a:ext uri="{FF2B5EF4-FFF2-40B4-BE49-F238E27FC236}">
                <a16:creationId xmlns:a16="http://schemas.microsoft.com/office/drawing/2014/main" id="{73660ECD-F20C-4A48-978A-D6E3F9009DA0}"/>
              </a:ext>
            </a:extLst>
          </p:cNvPr>
          <p:cNvSpPr>
            <a:spLocks noGrp="1"/>
          </p:cNvSpPr>
          <p:nvPr>
            <p:ph type="sldNum" sz="quarter" idx="10"/>
          </p:nvPr>
        </p:nvSpPr>
        <p:spPr/>
        <p:txBody>
          <a:bodyPr/>
          <a:lstStyle/>
          <a:p>
            <a:fld id="{D495E168-DA5E-4888-8D8A-92B118324C14}" type="slidenum">
              <a:rPr lang="en-US" noProof="0" smtClean="0"/>
              <a:pPr/>
              <a:t>40</a:t>
            </a:fld>
            <a:endParaRPr lang="en-US" noProof="0" dirty="0"/>
          </a:p>
        </p:txBody>
      </p:sp>
    </p:spTree>
    <p:extLst>
      <p:ext uri="{BB962C8B-B14F-4D97-AF65-F5344CB8AC3E}">
        <p14:creationId xmlns:p14="http://schemas.microsoft.com/office/powerpoint/2010/main" val="37595682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12A575C-D6D9-4D70-BFD8-88B21E6B0E32}"/>
              </a:ext>
            </a:extLst>
          </p:cNvPr>
          <p:cNvSpPr>
            <a:spLocks noGrp="1"/>
          </p:cNvSpPr>
          <p:nvPr>
            <p:ph type="sldNum" sz="quarter" idx="10"/>
          </p:nvPr>
        </p:nvSpPr>
        <p:spPr/>
        <p:txBody>
          <a:bodyPr/>
          <a:lstStyle/>
          <a:p>
            <a:fld id="{D495E168-DA5E-4888-8D8A-92B118324C14}" type="slidenum">
              <a:rPr lang="en-US" noProof="0" smtClean="0"/>
              <a:pPr/>
              <a:t>41</a:t>
            </a:fld>
            <a:endParaRPr lang="en-US" noProof="0" dirty="0"/>
          </a:p>
        </p:txBody>
      </p:sp>
      <p:sp>
        <p:nvSpPr>
          <p:cNvPr id="4" name="Content Placeholder 3">
            <a:extLst>
              <a:ext uri="{FF2B5EF4-FFF2-40B4-BE49-F238E27FC236}">
                <a16:creationId xmlns:a16="http://schemas.microsoft.com/office/drawing/2014/main" id="{90A7D923-167D-4874-8BD7-039303376941}"/>
              </a:ext>
            </a:extLst>
          </p:cNvPr>
          <p:cNvSpPr>
            <a:spLocks noGrp="1"/>
          </p:cNvSpPr>
          <p:nvPr>
            <p:ph idx="1"/>
          </p:nvPr>
        </p:nvSpPr>
        <p:spPr/>
        <p:txBody>
          <a:bodyPr>
            <a:normAutofit/>
          </a:bodyPr>
          <a:lstStyle/>
          <a:p>
            <a:r>
              <a:rPr lang="en-US" dirty="0"/>
              <a:t>Students should NOT attend their internship or their IFS in the following situations:</a:t>
            </a:r>
          </a:p>
          <a:p>
            <a:pPr lvl="1"/>
            <a:r>
              <a:rPr lang="en-US" dirty="0"/>
              <a:t>The field agency, supervisor, field instructor, school personnel, or government advises you not to attend.</a:t>
            </a:r>
          </a:p>
          <a:p>
            <a:pPr lvl="1"/>
            <a:r>
              <a:rPr lang="en-US" dirty="0"/>
              <a:t>If you have tested positive for COVID-19</a:t>
            </a:r>
          </a:p>
          <a:p>
            <a:pPr lvl="1"/>
            <a:r>
              <a:rPr lang="en-US" dirty="0"/>
              <a:t>If you have been sick with COVID-19 symptoms</a:t>
            </a:r>
          </a:p>
          <a:p>
            <a:pPr lvl="1"/>
            <a:r>
              <a:rPr lang="en-US" dirty="0"/>
              <a:t>If you have been potentially exposed to someone with COVID-19</a:t>
            </a:r>
          </a:p>
          <a:p>
            <a:r>
              <a:rPr lang="en-US" dirty="0"/>
              <a:t>There will be NO negative reprisal from choosing to stay home and self-isolate due to COVID-19!  Please do NOT hesitate to be responsible, protect yourself, and protect others!!</a:t>
            </a:r>
          </a:p>
        </p:txBody>
      </p:sp>
      <p:sp>
        <p:nvSpPr>
          <p:cNvPr id="5" name="Title 4">
            <a:extLst>
              <a:ext uri="{FF2B5EF4-FFF2-40B4-BE49-F238E27FC236}">
                <a16:creationId xmlns:a16="http://schemas.microsoft.com/office/drawing/2014/main" id="{6818E5A2-E1FB-4206-B949-E41B05B9AA1C}"/>
              </a:ext>
            </a:extLst>
          </p:cNvPr>
          <p:cNvSpPr>
            <a:spLocks noGrp="1"/>
          </p:cNvSpPr>
          <p:nvPr>
            <p:ph type="title"/>
          </p:nvPr>
        </p:nvSpPr>
        <p:spPr/>
        <p:txBody>
          <a:bodyPr>
            <a:normAutofit fontScale="90000"/>
          </a:bodyPr>
          <a:lstStyle/>
          <a:p>
            <a:r>
              <a:rPr lang="en-US" dirty="0"/>
              <a:t>COVID-19 Internship and IFS Attendance</a:t>
            </a:r>
          </a:p>
        </p:txBody>
      </p:sp>
      <p:sp>
        <p:nvSpPr>
          <p:cNvPr id="3" name="TextBox 2">
            <a:extLst>
              <a:ext uri="{FF2B5EF4-FFF2-40B4-BE49-F238E27FC236}">
                <a16:creationId xmlns:a16="http://schemas.microsoft.com/office/drawing/2014/main" id="{5BA07076-4A5E-4334-AB62-98EBDC17A205}"/>
              </a:ext>
            </a:extLst>
          </p:cNvPr>
          <p:cNvSpPr txBox="1"/>
          <p:nvPr/>
        </p:nvSpPr>
        <p:spPr>
          <a:xfrm>
            <a:off x="473725" y="365125"/>
            <a:ext cx="325730" cy="369332"/>
          </a:xfrm>
          <a:prstGeom prst="rect">
            <a:avLst/>
          </a:prstGeom>
          <a:noFill/>
        </p:spPr>
        <p:txBody>
          <a:bodyPr wrap="none" rtlCol="0">
            <a:spAutoFit/>
          </a:bodyPr>
          <a:lstStyle/>
          <a:p>
            <a:r>
              <a:rPr lang="en-US" dirty="0">
                <a:solidFill>
                  <a:schemeClr val="bg1"/>
                </a:solidFill>
              </a:rPr>
              <a:t>R</a:t>
            </a:r>
          </a:p>
        </p:txBody>
      </p:sp>
    </p:spTree>
    <p:extLst>
      <p:ext uri="{BB962C8B-B14F-4D97-AF65-F5344CB8AC3E}">
        <p14:creationId xmlns:p14="http://schemas.microsoft.com/office/powerpoint/2010/main" val="34701433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6D5DED-80FD-445A-8D07-F82A310E4445}"/>
              </a:ext>
            </a:extLst>
          </p:cNvPr>
          <p:cNvSpPr>
            <a:spLocks noGrp="1"/>
          </p:cNvSpPr>
          <p:nvPr>
            <p:ph type="sldNum" sz="quarter" idx="10"/>
          </p:nvPr>
        </p:nvSpPr>
        <p:spPr/>
        <p:txBody>
          <a:bodyPr/>
          <a:lstStyle/>
          <a:p>
            <a:fld id="{D495E168-DA5E-4888-8D8A-92B118324C14}" type="slidenum">
              <a:rPr lang="en-US" noProof="0" smtClean="0"/>
              <a:pPr/>
              <a:t>42</a:t>
            </a:fld>
            <a:endParaRPr lang="en-US" noProof="0" dirty="0"/>
          </a:p>
        </p:txBody>
      </p:sp>
      <p:sp>
        <p:nvSpPr>
          <p:cNvPr id="4" name="Content Placeholder 3">
            <a:extLst>
              <a:ext uri="{FF2B5EF4-FFF2-40B4-BE49-F238E27FC236}">
                <a16:creationId xmlns:a16="http://schemas.microsoft.com/office/drawing/2014/main" id="{18DB207C-E2A5-4F2F-8ECD-6E5B4150688D}"/>
              </a:ext>
            </a:extLst>
          </p:cNvPr>
          <p:cNvSpPr>
            <a:spLocks noGrp="1"/>
          </p:cNvSpPr>
          <p:nvPr>
            <p:ph idx="1"/>
          </p:nvPr>
        </p:nvSpPr>
        <p:spPr>
          <a:xfrm>
            <a:off x="838200" y="2071343"/>
            <a:ext cx="5163355" cy="4047141"/>
          </a:xfrm>
        </p:spPr>
        <p:txBody>
          <a:bodyPr>
            <a:normAutofit fontScale="85000" lnSpcReduction="10000"/>
          </a:bodyPr>
          <a:lstStyle/>
          <a:p>
            <a:r>
              <a:rPr lang="en-US" sz="4400" dirty="0"/>
              <a:t>Please conduct a self-check for COVID-19 symptoms EACH day before you go to internship or campus.</a:t>
            </a:r>
          </a:p>
          <a:p>
            <a:pPr marL="0" indent="0">
              <a:buNone/>
            </a:pPr>
            <a:endParaRPr lang="en-US" sz="4400" dirty="0"/>
          </a:p>
          <a:p>
            <a:r>
              <a:rPr lang="en-US" sz="4400" dirty="0"/>
              <a:t>BYU’s Healthy Together App</a:t>
            </a:r>
          </a:p>
          <a:p>
            <a:endParaRPr lang="en-US" dirty="0"/>
          </a:p>
          <a:p>
            <a:pPr marL="457200" lvl="1" indent="0">
              <a:buNone/>
            </a:pPr>
            <a:endParaRPr lang="en-US" dirty="0"/>
          </a:p>
        </p:txBody>
      </p:sp>
      <p:sp>
        <p:nvSpPr>
          <p:cNvPr id="5" name="Title 4">
            <a:extLst>
              <a:ext uri="{FF2B5EF4-FFF2-40B4-BE49-F238E27FC236}">
                <a16:creationId xmlns:a16="http://schemas.microsoft.com/office/drawing/2014/main" id="{22FB6A62-AE34-41AD-AE3E-5878B2AD6666}"/>
              </a:ext>
            </a:extLst>
          </p:cNvPr>
          <p:cNvSpPr>
            <a:spLocks noGrp="1"/>
          </p:cNvSpPr>
          <p:nvPr>
            <p:ph type="title"/>
          </p:nvPr>
        </p:nvSpPr>
        <p:spPr/>
        <p:txBody>
          <a:bodyPr/>
          <a:lstStyle/>
          <a:p>
            <a:r>
              <a:rPr lang="en-US" dirty="0"/>
              <a:t>Symptom Checks</a:t>
            </a:r>
          </a:p>
        </p:txBody>
      </p:sp>
      <p:pic>
        <p:nvPicPr>
          <p:cNvPr id="7" name="Picture 6">
            <a:extLst>
              <a:ext uri="{FF2B5EF4-FFF2-40B4-BE49-F238E27FC236}">
                <a16:creationId xmlns:a16="http://schemas.microsoft.com/office/drawing/2014/main" id="{39E24FE5-9AEC-4E6A-8322-F56AD38D30B5}"/>
              </a:ext>
            </a:extLst>
          </p:cNvPr>
          <p:cNvPicPr>
            <a:picLocks noChangeAspect="1"/>
          </p:cNvPicPr>
          <p:nvPr/>
        </p:nvPicPr>
        <p:blipFill>
          <a:blip r:embed="rId2"/>
          <a:stretch>
            <a:fillRect/>
          </a:stretch>
        </p:blipFill>
        <p:spPr>
          <a:xfrm>
            <a:off x="7432720" y="2605346"/>
            <a:ext cx="3276600" cy="3695700"/>
          </a:xfrm>
          <a:prstGeom prst="rect">
            <a:avLst/>
          </a:prstGeom>
        </p:spPr>
      </p:pic>
    </p:spTree>
    <p:extLst>
      <p:ext uri="{BB962C8B-B14F-4D97-AF65-F5344CB8AC3E}">
        <p14:creationId xmlns:p14="http://schemas.microsoft.com/office/powerpoint/2010/main" val="7461594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3EBF129-5978-44C2-A0CF-E878DA2E35E9}"/>
              </a:ext>
            </a:extLst>
          </p:cNvPr>
          <p:cNvSpPr>
            <a:spLocks noGrp="1"/>
          </p:cNvSpPr>
          <p:nvPr>
            <p:ph type="sldNum" sz="quarter" idx="10"/>
          </p:nvPr>
        </p:nvSpPr>
        <p:spPr/>
        <p:txBody>
          <a:bodyPr/>
          <a:lstStyle/>
          <a:p>
            <a:fld id="{D495E168-DA5E-4888-8D8A-92B118324C14}" type="slidenum">
              <a:rPr lang="en-US" noProof="0" smtClean="0"/>
              <a:pPr/>
              <a:t>43</a:t>
            </a:fld>
            <a:endParaRPr lang="en-US" noProof="0" dirty="0"/>
          </a:p>
        </p:txBody>
      </p:sp>
      <p:sp>
        <p:nvSpPr>
          <p:cNvPr id="4" name="Content Placeholder 3">
            <a:extLst>
              <a:ext uri="{FF2B5EF4-FFF2-40B4-BE49-F238E27FC236}">
                <a16:creationId xmlns:a16="http://schemas.microsoft.com/office/drawing/2014/main" id="{D7B7F80A-01F1-4922-98B3-A2E8997D1512}"/>
              </a:ext>
            </a:extLst>
          </p:cNvPr>
          <p:cNvSpPr>
            <a:spLocks noGrp="1"/>
          </p:cNvSpPr>
          <p:nvPr>
            <p:ph idx="1"/>
          </p:nvPr>
        </p:nvSpPr>
        <p:spPr/>
        <p:txBody>
          <a:bodyPr>
            <a:normAutofit/>
          </a:bodyPr>
          <a:lstStyle/>
          <a:p>
            <a:r>
              <a:rPr lang="en-US" dirty="0"/>
              <a:t>If you are experiencing COVID-19 symptoms, have been exposed to someone with COVID-19, have taken a COVID-19 test, or have been advised to leave your internship due to COVID-19 related issues, please </a:t>
            </a:r>
            <a:r>
              <a:rPr lang="en-US" sz="4000" dirty="0"/>
              <a:t>immediately contact </a:t>
            </a:r>
            <a:r>
              <a:rPr lang="en-US" dirty="0"/>
              <a:t>via email:</a:t>
            </a:r>
          </a:p>
          <a:p>
            <a:pPr lvl="1"/>
            <a:r>
              <a:rPr lang="en-US" dirty="0"/>
              <a:t>Your Field Instructor</a:t>
            </a:r>
          </a:p>
          <a:p>
            <a:pPr lvl="1"/>
            <a:r>
              <a:rPr lang="en-US" dirty="0"/>
              <a:t>Wendy Sheffield (BYU Field Director)</a:t>
            </a:r>
          </a:p>
          <a:p>
            <a:pPr lvl="1"/>
            <a:r>
              <a:rPr lang="en-US" dirty="0"/>
              <a:t>Charlene Clark (School of Social Work Program Manager)</a:t>
            </a:r>
          </a:p>
          <a:p>
            <a:r>
              <a:rPr lang="en-US" dirty="0"/>
              <a:t>Depending on the situation, you may be asked to report your COVID-19 related situation at:  </a:t>
            </a:r>
            <a:r>
              <a:rPr lang="en-US" dirty="0">
                <a:hlinkClick r:id="rId2"/>
              </a:rPr>
              <a:t>BYU COVID-19 Self-Reporting Form</a:t>
            </a:r>
            <a:endParaRPr lang="en-US" dirty="0"/>
          </a:p>
        </p:txBody>
      </p:sp>
      <p:sp>
        <p:nvSpPr>
          <p:cNvPr id="5" name="Title 4">
            <a:extLst>
              <a:ext uri="{FF2B5EF4-FFF2-40B4-BE49-F238E27FC236}">
                <a16:creationId xmlns:a16="http://schemas.microsoft.com/office/drawing/2014/main" id="{AE4A0FE1-3125-4034-ABFA-E58074B1B550}"/>
              </a:ext>
            </a:extLst>
          </p:cNvPr>
          <p:cNvSpPr>
            <a:spLocks noGrp="1"/>
          </p:cNvSpPr>
          <p:nvPr>
            <p:ph type="title"/>
          </p:nvPr>
        </p:nvSpPr>
        <p:spPr/>
        <p:txBody>
          <a:bodyPr/>
          <a:lstStyle/>
          <a:p>
            <a:r>
              <a:rPr lang="en-US" dirty="0"/>
              <a:t>COVID-19 Notification</a:t>
            </a:r>
          </a:p>
        </p:txBody>
      </p:sp>
    </p:spTree>
    <p:extLst>
      <p:ext uri="{BB962C8B-B14F-4D97-AF65-F5344CB8AC3E}">
        <p14:creationId xmlns:p14="http://schemas.microsoft.com/office/powerpoint/2010/main" val="40773648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39B2B-B0F1-45BF-A5E0-22085D8A849F}"/>
              </a:ext>
            </a:extLst>
          </p:cNvPr>
          <p:cNvSpPr>
            <a:spLocks noGrp="1"/>
          </p:cNvSpPr>
          <p:nvPr>
            <p:ph type="title"/>
          </p:nvPr>
        </p:nvSpPr>
        <p:spPr>
          <a:xfrm>
            <a:off x="838200" y="1475105"/>
            <a:ext cx="10515600" cy="1348106"/>
          </a:xfrm>
        </p:spPr>
        <p:txBody>
          <a:bodyPr>
            <a:normAutofit fontScale="90000"/>
          </a:bodyPr>
          <a:lstStyle/>
          <a:p>
            <a:br>
              <a:rPr lang="en-US" sz="7300" dirty="0"/>
            </a:br>
            <a:r>
              <a:rPr lang="en-US" sz="7300" dirty="0"/>
              <a:t>So…. </a:t>
            </a:r>
            <a:br>
              <a:rPr lang="en-US" sz="1100" dirty="0"/>
            </a:br>
            <a:br>
              <a:rPr lang="en-US" sz="1200" dirty="0"/>
            </a:br>
            <a:br>
              <a:rPr lang="en-US" dirty="0"/>
            </a:br>
            <a:br>
              <a:rPr lang="en-US" dirty="0"/>
            </a:br>
            <a:r>
              <a:rPr lang="en-US" dirty="0"/>
              <a:t> </a:t>
            </a:r>
            <a:br>
              <a:rPr lang="en-US" dirty="0"/>
            </a:br>
            <a:r>
              <a:rPr lang="en-US" dirty="0"/>
              <a:t>What does this mean </a:t>
            </a:r>
            <a:br>
              <a:rPr lang="en-US" dirty="0"/>
            </a:br>
            <a:r>
              <a:rPr lang="en-US" dirty="0"/>
              <a:t>for you personally?</a:t>
            </a:r>
          </a:p>
        </p:txBody>
      </p:sp>
      <p:sp>
        <p:nvSpPr>
          <p:cNvPr id="3" name="Slide Number Placeholder 2">
            <a:extLst>
              <a:ext uri="{FF2B5EF4-FFF2-40B4-BE49-F238E27FC236}">
                <a16:creationId xmlns:a16="http://schemas.microsoft.com/office/drawing/2014/main" id="{73660ECD-F20C-4A48-978A-D6E3F9009DA0}"/>
              </a:ext>
            </a:extLst>
          </p:cNvPr>
          <p:cNvSpPr>
            <a:spLocks noGrp="1"/>
          </p:cNvSpPr>
          <p:nvPr>
            <p:ph type="sldNum" sz="quarter" idx="10"/>
          </p:nvPr>
        </p:nvSpPr>
        <p:spPr/>
        <p:txBody>
          <a:bodyPr/>
          <a:lstStyle/>
          <a:p>
            <a:fld id="{D495E168-DA5E-4888-8D8A-92B118324C14}" type="slidenum">
              <a:rPr lang="en-US" noProof="0" smtClean="0"/>
              <a:pPr/>
              <a:t>44</a:t>
            </a:fld>
            <a:endParaRPr lang="en-US" noProof="0" dirty="0"/>
          </a:p>
        </p:txBody>
      </p:sp>
    </p:spTree>
    <p:extLst>
      <p:ext uri="{BB962C8B-B14F-4D97-AF65-F5344CB8AC3E}">
        <p14:creationId xmlns:p14="http://schemas.microsoft.com/office/powerpoint/2010/main" val="24204770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1282A-6106-4A69-B155-6ED575442DFB}"/>
              </a:ext>
            </a:extLst>
          </p:cNvPr>
          <p:cNvSpPr>
            <a:spLocks noGrp="1"/>
          </p:cNvSpPr>
          <p:nvPr>
            <p:ph type="title"/>
          </p:nvPr>
        </p:nvSpPr>
        <p:spPr>
          <a:xfrm>
            <a:off x="735330" y="3963156"/>
            <a:ext cx="10515600" cy="782638"/>
          </a:xfrm>
        </p:spPr>
        <p:txBody>
          <a:bodyPr/>
          <a:lstStyle/>
          <a:p>
            <a:r>
              <a:rPr lang="en-US" dirty="0"/>
              <a:t>Required Field Forms</a:t>
            </a:r>
          </a:p>
        </p:txBody>
      </p:sp>
      <p:sp>
        <p:nvSpPr>
          <p:cNvPr id="3" name="Slide Number Placeholder 2">
            <a:extLst>
              <a:ext uri="{FF2B5EF4-FFF2-40B4-BE49-F238E27FC236}">
                <a16:creationId xmlns:a16="http://schemas.microsoft.com/office/drawing/2014/main" id="{2CB0806C-C39D-4540-9B9B-C794539D15BB}"/>
              </a:ext>
            </a:extLst>
          </p:cNvPr>
          <p:cNvSpPr>
            <a:spLocks noGrp="1"/>
          </p:cNvSpPr>
          <p:nvPr>
            <p:ph type="sldNum" sz="quarter" idx="10"/>
          </p:nvPr>
        </p:nvSpPr>
        <p:spPr/>
        <p:txBody>
          <a:bodyPr/>
          <a:lstStyle/>
          <a:p>
            <a:fld id="{D495E168-DA5E-4888-8D8A-92B118324C14}" type="slidenum">
              <a:rPr lang="en-US" noProof="0" smtClean="0"/>
              <a:pPr/>
              <a:t>45</a:t>
            </a:fld>
            <a:endParaRPr lang="en-US" noProof="0" dirty="0"/>
          </a:p>
        </p:txBody>
      </p:sp>
      <p:sp>
        <p:nvSpPr>
          <p:cNvPr id="5" name="Text Placeholder 4">
            <a:extLst>
              <a:ext uri="{FF2B5EF4-FFF2-40B4-BE49-F238E27FC236}">
                <a16:creationId xmlns:a16="http://schemas.microsoft.com/office/drawing/2014/main" id="{C1CA308E-E594-45DA-8B44-91CEFBCF84EA}"/>
              </a:ext>
            </a:extLst>
          </p:cNvPr>
          <p:cNvSpPr>
            <a:spLocks noGrp="1"/>
          </p:cNvSpPr>
          <p:nvPr>
            <p:ph type="body" idx="1"/>
          </p:nvPr>
        </p:nvSpPr>
        <p:spPr>
          <a:xfrm>
            <a:off x="514350" y="5040820"/>
            <a:ext cx="10957560" cy="782638"/>
          </a:xfrm>
        </p:spPr>
        <p:txBody>
          <a:bodyPr>
            <a:normAutofit fontScale="70000" lnSpcReduction="20000"/>
          </a:bodyPr>
          <a:lstStyle/>
          <a:p>
            <a:r>
              <a:rPr lang="en-US" sz="3600" b="1" dirty="0"/>
              <a:t>Legal forms (with FI signature) are submitted via</a:t>
            </a:r>
            <a:r>
              <a:rPr lang="en-US" b="1" dirty="0"/>
              <a:t> </a:t>
            </a:r>
            <a:r>
              <a:rPr lang="en-US" sz="3900" b="1" dirty="0"/>
              <a:t>IPT.</a:t>
            </a:r>
          </a:p>
          <a:p>
            <a:r>
              <a:rPr lang="en-US" sz="3600" dirty="0"/>
              <a:t>Forms without FI signature are submitted via Learning Suite</a:t>
            </a:r>
            <a:r>
              <a:rPr lang="en-US" dirty="0"/>
              <a:t>.</a:t>
            </a:r>
          </a:p>
        </p:txBody>
      </p:sp>
      <p:sp>
        <p:nvSpPr>
          <p:cNvPr id="4" name="TextBox 3">
            <a:extLst>
              <a:ext uri="{FF2B5EF4-FFF2-40B4-BE49-F238E27FC236}">
                <a16:creationId xmlns:a16="http://schemas.microsoft.com/office/drawing/2014/main" id="{B43FD46C-A0C8-40AB-83F5-7903772358E8}"/>
              </a:ext>
            </a:extLst>
          </p:cNvPr>
          <p:cNvSpPr txBox="1"/>
          <p:nvPr/>
        </p:nvSpPr>
        <p:spPr>
          <a:xfrm>
            <a:off x="514350" y="462708"/>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27264758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D8695D-A3EF-4378-9346-72F203F86F45}"/>
              </a:ext>
            </a:extLst>
          </p:cNvPr>
          <p:cNvSpPr>
            <a:spLocks noGrp="1"/>
          </p:cNvSpPr>
          <p:nvPr>
            <p:ph type="sldNum" sz="quarter" idx="10"/>
          </p:nvPr>
        </p:nvSpPr>
        <p:spPr/>
        <p:txBody>
          <a:bodyPr/>
          <a:lstStyle/>
          <a:p>
            <a:fld id="{D495E168-DA5E-4888-8D8A-92B118324C14}" type="slidenum">
              <a:rPr lang="en-US" noProof="0" smtClean="0"/>
              <a:pPr/>
              <a:t>46</a:t>
            </a:fld>
            <a:endParaRPr lang="en-US" noProof="0" dirty="0"/>
          </a:p>
        </p:txBody>
      </p:sp>
      <p:sp>
        <p:nvSpPr>
          <p:cNvPr id="3" name="Footer Placeholder 2">
            <a:extLst>
              <a:ext uri="{FF2B5EF4-FFF2-40B4-BE49-F238E27FC236}">
                <a16:creationId xmlns:a16="http://schemas.microsoft.com/office/drawing/2014/main" id="{D8F47CAA-AB21-4122-A384-CFD48FB4A4B0}"/>
              </a:ext>
            </a:extLst>
          </p:cNvPr>
          <p:cNvSpPr>
            <a:spLocks noGrp="1"/>
          </p:cNvSpPr>
          <p:nvPr>
            <p:ph type="ftr" sz="quarter" idx="12"/>
          </p:nvPr>
        </p:nvSpPr>
        <p:spPr>
          <a:xfrm>
            <a:off x="7877154" y="6243744"/>
            <a:ext cx="3398763" cy="365125"/>
          </a:xfrm>
        </p:spPr>
        <p:txBody>
          <a:bodyPr/>
          <a:lstStyle/>
          <a:p>
            <a:r>
              <a:rPr lang="en-US" dirty="0"/>
              <a:t>Submit via </a:t>
            </a:r>
            <a:r>
              <a:rPr lang="en-US" b="1" dirty="0"/>
              <a:t>Learning Suite</a:t>
            </a:r>
            <a:endParaRPr lang="en-US" b="1" noProof="0" dirty="0"/>
          </a:p>
        </p:txBody>
      </p:sp>
      <p:sp>
        <p:nvSpPr>
          <p:cNvPr id="5" name="Title 4">
            <a:extLst>
              <a:ext uri="{FF2B5EF4-FFF2-40B4-BE49-F238E27FC236}">
                <a16:creationId xmlns:a16="http://schemas.microsoft.com/office/drawing/2014/main" id="{E3ADB1AB-DC5B-4DD8-8694-C2CFA6AF311B}"/>
              </a:ext>
            </a:extLst>
          </p:cNvPr>
          <p:cNvSpPr>
            <a:spLocks noGrp="1"/>
          </p:cNvSpPr>
          <p:nvPr>
            <p:ph type="title"/>
          </p:nvPr>
        </p:nvSpPr>
        <p:spPr/>
        <p:txBody>
          <a:bodyPr/>
          <a:lstStyle/>
          <a:p>
            <a:r>
              <a:rPr lang="en-US" dirty="0"/>
              <a:t>Internship Completion Plan</a:t>
            </a:r>
          </a:p>
        </p:txBody>
      </p:sp>
      <p:pic>
        <p:nvPicPr>
          <p:cNvPr id="6" name="Picture 5">
            <a:extLst>
              <a:ext uri="{FF2B5EF4-FFF2-40B4-BE49-F238E27FC236}">
                <a16:creationId xmlns:a16="http://schemas.microsoft.com/office/drawing/2014/main" id="{A8DD4C09-89B2-4B29-BEC0-A86719848ABF}"/>
              </a:ext>
            </a:extLst>
          </p:cNvPr>
          <p:cNvPicPr>
            <a:picLocks noChangeAspect="1"/>
          </p:cNvPicPr>
          <p:nvPr/>
        </p:nvPicPr>
        <p:blipFill>
          <a:blip r:embed="rId2"/>
          <a:stretch>
            <a:fillRect/>
          </a:stretch>
        </p:blipFill>
        <p:spPr>
          <a:xfrm>
            <a:off x="4866730" y="1549804"/>
            <a:ext cx="6738117" cy="4504661"/>
          </a:xfrm>
          <a:prstGeom prst="rect">
            <a:avLst/>
          </a:prstGeom>
        </p:spPr>
      </p:pic>
      <p:sp>
        <p:nvSpPr>
          <p:cNvPr id="7" name="TextBox 6">
            <a:extLst>
              <a:ext uri="{FF2B5EF4-FFF2-40B4-BE49-F238E27FC236}">
                <a16:creationId xmlns:a16="http://schemas.microsoft.com/office/drawing/2014/main" id="{F2DF0856-EEC1-4884-8D4A-FD14C96632DB}"/>
              </a:ext>
            </a:extLst>
          </p:cNvPr>
          <p:cNvSpPr txBox="1"/>
          <p:nvPr/>
        </p:nvSpPr>
        <p:spPr>
          <a:xfrm>
            <a:off x="838200" y="1997446"/>
            <a:ext cx="3844569" cy="4247317"/>
          </a:xfrm>
          <a:prstGeom prst="rect">
            <a:avLst/>
          </a:prstGeom>
          <a:noFill/>
        </p:spPr>
        <p:txBody>
          <a:bodyPr wrap="square" rtlCol="0" anchor="t">
            <a:spAutoFit/>
          </a:bodyPr>
          <a:lstStyle/>
          <a:p>
            <a:r>
              <a:rPr lang="en-US" dirty="0">
                <a:solidFill>
                  <a:schemeClr val="tx2">
                    <a:lumMod val="60000"/>
                    <a:lumOff val="40000"/>
                  </a:schemeClr>
                </a:solidFill>
              </a:rPr>
              <a:t>Your Internship Completion Plan</a:t>
            </a:r>
          </a:p>
          <a:p>
            <a:r>
              <a:rPr lang="en-US" dirty="0">
                <a:solidFill>
                  <a:schemeClr val="tx2">
                    <a:lumMod val="60000"/>
                    <a:lumOff val="40000"/>
                  </a:schemeClr>
                </a:solidFill>
              </a:rPr>
              <a:t>Outlines the specific days and hours</a:t>
            </a:r>
          </a:p>
          <a:p>
            <a:r>
              <a:rPr lang="en-US" dirty="0">
                <a:solidFill>
                  <a:schemeClr val="tx2">
                    <a:lumMod val="60000"/>
                    <a:lumOff val="40000"/>
                  </a:schemeClr>
                </a:solidFill>
              </a:rPr>
              <a:t>In which you will complete your</a:t>
            </a:r>
          </a:p>
          <a:p>
            <a:r>
              <a:rPr lang="en-US" dirty="0">
                <a:solidFill>
                  <a:schemeClr val="tx2">
                    <a:lumMod val="60000"/>
                    <a:lumOff val="40000"/>
                  </a:schemeClr>
                </a:solidFill>
              </a:rPr>
              <a:t>Internship. </a:t>
            </a:r>
          </a:p>
          <a:p>
            <a:endParaRPr lang="en-US" dirty="0">
              <a:solidFill>
                <a:schemeClr val="tx2">
                  <a:lumMod val="60000"/>
                  <a:lumOff val="40000"/>
                </a:schemeClr>
              </a:solidFill>
            </a:endParaRPr>
          </a:p>
          <a:p>
            <a:r>
              <a:rPr lang="en-US" dirty="0">
                <a:solidFill>
                  <a:schemeClr val="tx2">
                    <a:lumMod val="60000"/>
                    <a:lumOff val="40000"/>
                  </a:schemeClr>
                </a:solidFill>
              </a:rPr>
              <a:t>Complete one for each Internship</a:t>
            </a:r>
          </a:p>
          <a:p>
            <a:endParaRPr lang="en-US" dirty="0">
              <a:solidFill>
                <a:schemeClr val="tx2">
                  <a:lumMod val="60000"/>
                  <a:lumOff val="40000"/>
                </a:schemeClr>
              </a:solidFill>
            </a:endParaRPr>
          </a:p>
          <a:p>
            <a:r>
              <a:rPr lang="en-US" dirty="0">
                <a:solidFill>
                  <a:schemeClr val="tx2">
                    <a:lumMod val="60000"/>
                    <a:lumOff val="40000"/>
                  </a:schemeClr>
                </a:solidFill>
              </a:rPr>
              <a:t>Internship 1 ICP should cover from the end of April through Mid-August and total 450 hours. </a:t>
            </a:r>
          </a:p>
          <a:p>
            <a:endParaRPr lang="en-US" dirty="0">
              <a:solidFill>
                <a:schemeClr val="tx2">
                  <a:lumMod val="60000"/>
                  <a:lumOff val="40000"/>
                </a:schemeClr>
              </a:solidFill>
            </a:endParaRPr>
          </a:p>
          <a:p>
            <a:r>
              <a:rPr lang="en-US" dirty="0">
                <a:solidFill>
                  <a:schemeClr val="tx2">
                    <a:lumMod val="60000"/>
                    <a:lumOff val="40000"/>
                  </a:schemeClr>
                </a:solidFill>
              </a:rPr>
              <a:t>Internship 2 ICP should cover from</a:t>
            </a:r>
          </a:p>
          <a:p>
            <a:r>
              <a:rPr lang="en-US" dirty="0">
                <a:solidFill>
                  <a:schemeClr val="tx2">
                    <a:lumMod val="60000"/>
                    <a:lumOff val="40000"/>
                  </a:schemeClr>
                </a:solidFill>
              </a:rPr>
              <a:t>September through Mid-April and total 600 hours. </a:t>
            </a:r>
          </a:p>
          <a:p>
            <a:endParaRPr lang="en-US" dirty="0"/>
          </a:p>
        </p:txBody>
      </p:sp>
    </p:spTree>
    <p:extLst>
      <p:ext uri="{BB962C8B-B14F-4D97-AF65-F5344CB8AC3E}">
        <p14:creationId xmlns:p14="http://schemas.microsoft.com/office/powerpoint/2010/main" val="24226649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BCAD949-4341-48DB-B10C-B1022638ED82}"/>
              </a:ext>
            </a:extLst>
          </p:cNvPr>
          <p:cNvSpPr>
            <a:spLocks noGrp="1"/>
          </p:cNvSpPr>
          <p:nvPr>
            <p:ph type="sldNum" sz="quarter" idx="10"/>
          </p:nvPr>
        </p:nvSpPr>
        <p:spPr/>
        <p:txBody>
          <a:bodyPr/>
          <a:lstStyle/>
          <a:p>
            <a:fld id="{D495E168-DA5E-4888-8D8A-92B118324C14}" type="slidenum">
              <a:rPr lang="en-US" noProof="0" smtClean="0"/>
              <a:pPr/>
              <a:t>47</a:t>
            </a:fld>
            <a:endParaRPr lang="en-US" noProof="0" dirty="0"/>
          </a:p>
        </p:txBody>
      </p:sp>
      <p:sp>
        <p:nvSpPr>
          <p:cNvPr id="3" name="Footer Placeholder 2">
            <a:extLst>
              <a:ext uri="{FF2B5EF4-FFF2-40B4-BE49-F238E27FC236}">
                <a16:creationId xmlns:a16="http://schemas.microsoft.com/office/drawing/2014/main" id="{8D57C25C-5409-4237-9830-BC43949DDA1C}"/>
              </a:ext>
            </a:extLst>
          </p:cNvPr>
          <p:cNvSpPr>
            <a:spLocks noGrp="1"/>
          </p:cNvSpPr>
          <p:nvPr>
            <p:ph type="ftr" sz="quarter" idx="12"/>
          </p:nvPr>
        </p:nvSpPr>
        <p:spPr>
          <a:xfrm>
            <a:off x="9183329" y="6121303"/>
            <a:ext cx="2880851" cy="365125"/>
          </a:xfrm>
        </p:spPr>
        <p:txBody>
          <a:bodyPr/>
          <a:lstStyle/>
          <a:p>
            <a:r>
              <a:rPr lang="en-US" dirty="0"/>
              <a:t>Complete and Submit via IPT</a:t>
            </a:r>
            <a:endParaRPr lang="en-US" noProof="0" dirty="0"/>
          </a:p>
        </p:txBody>
      </p:sp>
      <p:sp>
        <p:nvSpPr>
          <p:cNvPr id="4" name="Content Placeholder 3">
            <a:extLst>
              <a:ext uri="{FF2B5EF4-FFF2-40B4-BE49-F238E27FC236}">
                <a16:creationId xmlns:a16="http://schemas.microsoft.com/office/drawing/2014/main" id="{9AAA52C7-1A47-405A-B0EF-C24922EDF292}"/>
              </a:ext>
            </a:extLst>
          </p:cNvPr>
          <p:cNvSpPr>
            <a:spLocks noGrp="1"/>
          </p:cNvSpPr>
          <p:nvPr>
            <p:ph idx="1"/>
          </p:nvPr>
        </p:nvSpPr>
        <p:spPr>
          <a:xfrm>
            <a:off x="341377" y="1963674"/>
            <a:ext cx="5119265" cy="4674927"/>
          </a:xfrm>
        </p:spPr>
        <p:txBody>
          <a:bodyPr vert="horz" lIns="91440" tIns="45720" rIns="91440" bIns="45720" rtlCol="0" anchor="t">
            <a:normAutofit fontScale="55000" lnSpcReduction="20000"/>
          </a:bodyPr>
          <a:lstStyle/>
          <a:p>
            <a:r>
              <a:rPr lang="en-US" sz="3300" dirty="0"/>
              <a:t>Completed on IPT</a:t>
            </a:r>
          </a:p>
          <a:p>
            <a:r>
              <a:rPr lang="en-US" sz="3300" dirty="0"/>
              <a:t>Complete one each semester you are in an Internship.</a:t>
            </a:r>
          </a:p>
          <a:p>
            <a:r>
              <a:rPr lang="en-US" sz="3300" dirty="0"/>
              <a:t>Guides your internship activities and ensures competency development.</a:t>
            </a:r>
          </a:p>
          <a:p>
            <a:r>
              <a:rPr lang="en-US" sz="3300" dirty="0"/>
              <a:t>Specifies therapeutic activities covered under BYU’s professional liability insurance. Malpractice insurance is tied to your LAA and enrollment in 654R/655R. To ensure liability coverage, all therapeutic activities must be included in the LAA.</a:t>
            </a:r>
          </a:p>
          <a:p>
            <a:r>
              <a:rPr lang="en-US" sz="3300" dirty="0"/>
              <a:t>At least one activity must be checked for each practice behavior.</a:t>
            </a:r>
          </a:p>
          <a:p>
            <a:r>
              <a:rPr lang="en-US" sz="3300" dirty="0"/>
              <a:t>Do Not sign your LAA until your FI has reviewed it and made sure all the needed activities have been included.</a:t>
            </a:r>
          </a:p>
          <a:p>
            <a:r>
              <a:rPr lang="en-US" sz="3300" dirty="0"/>
              <a:t>Requires your signature, your FI signature, and the Field Director’s signature to be in force.</a:t>
            </a:r>
          </a:p>
          <a:p>
            <a:endParaRPr lang="en-US" dirty="0"/>
          </a:p>
        </p:txBody>
      </p:sp>
      <p:sp>
        <p:nvSpPr>
          <p:cNvPr id="5" name="Title 4">
            <a:extLst>
              <a:ext uri="{FF2B5EF4-FFF2-40B4-BE49-F238E27FC236}">
                <a16:creationId xmlns:a16="http://schemas.microsoft.com/office/drawing/2014/main" id="{0F9DAC0D-155D-48AD-AD3D-7A5FE5941CAF}"/>
              </a:ext>
            </a:extLst>
          </p:cNvPr>
          <p:cNvSpPr>
            <a:spLocks noGrp="1"/>
          </p:cNvSpPr>
          <p:nvPr>
            <p:ph type="title"/>
          </p:nvPr>
        </p:nvSpPr>
        <p:spPr>
          <a:xfrm>
            <a:off x="459287" y="428338"/>
            <a:ext cx="10515600" cy="1325563"/>
          </a:xfrm>
        </p:spPr>
        <p:txBody>
          <a:bodyPr/>
          <a:lstStyle/>
          <a:p>
            <a:r>
              <a:rPr lang="en-US" dirty="0"/>
              <a:t>Learning Activity Agreement</a:t>
            </a:r>
          </a:p>
        </p:txBody>
      </p:sp>
      <p:pic>
        <p:nvPicPr>
          <p:cNvPr id="6" name="Picture 5">
            <a:extLst>
              <a:ext uri="{FF2B5EF4-FFF2-40B4-BE49-F238E27FC236}">
                <a16:creationId xmlns:a16="http://schemas.microsoft.com/office/drawing/2014/main" id="{88EA1A13-FD65-4892-A640-B8F6BF79FBDB}"/>
              </a:ext>
            </a:extLst>
          </p:cNvPr>
          <p:cNvPicPr>
            <a:picLocks noChangeAspect="1"/>
          </p:cNvPicPr>
          <p:nvPr/>
        </p:nvPicPr>
        <p:blipFill>
          <a:blip r:embed="rId2"/>
          <a:stretch>
            <a:fillRect/>
          </a:stretch>
        </p:blipFill>
        <p:spPr>
          <a:xfrm>
            <a:off x="5602310" y="2650916"/>
            <a:ext cx="6248313" cy="2453184"/>
          </a:xfrm>
          <a:prstGeom prst="rect">
            <a:avLst/>
          </a:prstGeom>
        </p:spPr>
      </p:pic>
    </p:spTree>
    <p:extLst>
      <p:ext uri="{BB962C8B-B14F-4D97-AF65-F5344CB8AC3E}">
        <p14:creationId xmlns:p14="http://schemas.microsoft.com/office/powerpoint/2010/main" val="729775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8E5912-1427-47EF-A794-1F4B2ED69A7A}"/>
              </a:ext>
            </a:extLst>
          </p:cNvPr>
          <p:cNvSpPr>
            <a:spLocks noGrp="1"/>
          </p:cNvSpPr>
          <p:nvPr>
            <p:ph type="sldNum" sz="quarter" idx="10"/>
          </p:nvPr>
        </p:nvSpPr>
        <p:spPr/>
        <p:txBody>
          <a:bodyPr/>
          <a:lstStyle/>
          <a:p>
            <a:fld id="{D495E168-DA5E-4888-8D8A-92B118324C14}" type="slidenum">
              <a:rPr lang="en-US" noProof="0" smtClean="0"/>
              <a:pPr/>
              <a:t>48</a:t>
            </a:fld>
            <a:endParaRPr lang="en-US" noProof="0" dirty="0"/>
          </a:p>
        </p:txBody>
      </p:sp>
      <p:sp>
        <p:nvSpPr>
          <p:cNvPr id="3" name="Footer Placeholder 2">
            <a:extLst>
              <a:ext uri="{FF2B5EF4-FFF2-40B4-BE49-F238E27FC236}">
                <a16:creationId xmlns:a16="http://schemas.microsoft.com/office/drawing/2014/main" id="{25F43EB1-F68E-402A-B214-C6564AD82174}"/>
              </a:ext>
            </a:extLst>
          </p:cNvPr>
          <p:cNvSpPr>
            <a:spLocks noGrp="1"/>
          </p:cNvSpPr>
          <p:nvPr>
            <p:ph type="ftr" sz="quarter" idx="12"/>
          </p:nvPr>
        </p:nvSpPr>
        <p:spPr>
          <a:xfrm>
            <a:off x="9177528" y="6176963"/>
            <a:ext cx="3398763" cy="365125"/>
          </a:xfrm>
        </p:spPr>
        <p:txBody>
          <a:bodyPr/>
          <a:lstStyle/>
          <a:p>
            <a:r>
              <a:rPr lang="en-US" dirty="0"/>
              <a:t>Complete and Submit via IPT</a:t>
            </a:r>
            <a:endParaRPr lang="en-US" noProof="0" dirty="0"/>
          </a:p>
        </p:txBody>
      </p:sp>
      <p:sp>
        <p:nvSpPr>
          <p:cNvPr id="5" name="Title 4">
            <a:extLst>
              <a:ext uri="{FF2B5EF4-FFF2-40B4-BE49-F238E27FC236}">
                <a16:creationId xmlns:a16="http://schemas.microsoft.com/office/drawing/2014/main" id="{103F2ABF-EF3D-424E-9BAD-CC3E002CA888}"/>
              </a:ext>
            </a:extLst>
          </p:cNvPr>
          <p:cNvSpPr>
            <a:spLocks noGrp="1"/>
          </p:cNvSpPr>
          <p:nvPr>
            <p:ph type="title"/>
          </p:nvPr>
        </p:nvSpPr>
        <p:spPr/>
        <p:txBody>
          <a:bodyPr/>
          <a:lstStyle/>
          <a:p>
            <a:r>
              <a:rPr lang="en-US" dirty="0"/>
              <a:t>Monthly Time Sheet</a:t>
            </a:r>
          </a:p>
        </p:txBody>
      </p:sp>
      <p:sp>
        <p:nvSpPr>
          <p:cNvPr id="8" name="Content Placeholder 7">
            <a:extLst>
              <a:ext uri="{FF2B5EF4-FFF2-40B4-BE49-F238E27FC236}">
                <a16:creationId xmlns:a16="http://schemas.microsoft.com/office/drawing/2014/main" id="{4D3F7E68-C1FF-4CA4-84FE-EB8EC4A8EE4D}"/>
              </a:ext>
            </a:extLst>
          </p:cNvPr>
          <p:cNvSpPr>
            <a:spLocks noGrp="1"/>
          </p:cNvSpPr>
          <p:nvPr>
            <p:ph idx="1"/>
          </p:nvPr>
        </p:nvSpPr>
        <p:spPr>
          <a:xfrm>
            <a:off x="838200" y="1825625"/>
            <a:ext cx="4270248" cy="4351338"/>
          </a:xfrm>
        </p:spPr>
        <p:txBody>
          <a:bodyPr>
            <a:normAutofit fontScale="85000" lnSpcReduction="20000"/>
          </a:bodyPr>
          <a:lstStyle/>
          <a:p>
            <a:r>
              <a:rPr lang="en-US" dirty="0"/>
              <a:t>Formally documents internship hours for graduation and licensure purposes</a:t>
            </a:r>
          </a:p>
          <a:p>
            <a:r>
              <a:rPr lang="en-US" dirty="0"/>
              <a:t>Formally documents supervision</a:t>
            </a:r>
          </a:p>
          <a:p>
            <a:r>
              <a:rPr lang="en-US" dirty="0"/>
              <a:t>Auto tallies hours</a:t>
            </a:r>
          </a:p>
          <a:p>
            <a:r>
              <a:rPr lang="en-US" dirty="0"/>
              <a:t>Maximize the number of Direct Client Contact Hours you receive in your internship</a:t>
            </a:r>
          </a:p>
          <a:p>
            <a:r>
              <a:rPr lang="en-US" dirty="0"/>
              <a:t>Scheduled and submitted via IPT</a:t>
            </a:r>
          </a:p>
          <a:p>
            <a:r>
              <a:rPr lang="en-US" dirty="0"/>
              <a:t>3 signatures required: yours, FI’s, and Field Director’s.</a:t>
            </a:r>
          </a:p>
        </p:txBody>
      </p:sp>
      <p:pic>
        <p:nvPicPr>
          <p:cNvPr id="9" name="Picture 8">
            <a:extLst>
              <a:ext uri="{FF2B5EF4-FFF2-40B4-BE49-F238E27FC236}">
                <a16:creationId xmlns:a16="http://schemas.microsoft.com/office/drawing/2014/main" id="{0E82246D-9556-4434-A9A7-043032459329}"/>
              </a:ext>
            </a:extLst>
          </p:cNvPr>
          <p:cNvPicPr>
            <a:picLocks noChangeAspect="1"/>
          </p:cNvPicPr>
          <p:nvPr/>
        </p:nvPicPr>
        <p:blipFill>
          <a:blip r:embed="rId2"/>
          <a:stretch>
            <a:fillRect/>
          </a:stretch>
        </p:blipFill>
        <p:spPr>
          <a:xfrm>
            <a:off x="6370721" y="1516004"/>
            <a:ext cx="5194813" cy="4351338"/>
          </a:xfrm>
          <a:prstGeom prst="rect">
            <a:avLst/>
          </a:prstGeom>
        </p:spPr>
      </p:pic>
    </p:spTree>
    <p:extLst>
      <p:ext uri="{BB962C8B-B14F-4D97-AF65-F5344CB8AC3E}">
        <p14:creationId xmlns:p14="http://schemas.microsoft.com/office/powerpoint/2010/main" val="35927578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2A52EB-9BD6-467F-81F9-1465BDAA979F}"/>
              </a:ext>
            </a:extLst>
          </p:cNvPr>
          <p:cNvSpPr>
            <a:spLocks noGrp="1"/>
          </p:cNvSpPr>
          <p:nvPr>
            <p:ph type="sldNum" sz="quarter" idx="10"/>
          </p:nvPr>
        </p:nvSpPr>
        <p:spPr/>
        <p:txBody>
          <a:bodyPr/>
          <a:lstStyle/>
          <a:p>
            <a:fld id="{D495E168-DA5E-4888-8D8A-92B118324C14}" type="slidenum">
              <a:rPr lang="en-US" noProof="0" smtClean="0"/>
              <a:pPr/>
              <a:t>49</a:t>
            </a:fld>
            <a:endParaRPr lang="en-US" noProof="0" dirty="0"/>
          </a:p>
        </p:txBody>
      </p:sp>
      <p:sp>
        <p:nvSpPr>
          <p:cNvPr id="3" name="Footer Placeholder 2">
            <a:extLst>
              <a:ext uri="{FF2B5EF4-FFF2-40B4-BE49-F238E27FC236}">
                <a16:creationId xmlns:a16="http://schemas.microsoft.com/office/drawing/2014/main" id="{55B0A5AB-2754-429C-96D7-AA8ACE4DE4F9}"/>
              </a:ext>
            </a:extLst>
          </p:cNvPr>
          <p:cNvSpPr>
            <a:spLocks noGrp="1"/>
          </p:cNvSpPr>
          <p:nvPr>
            <p:ph type="ftr" sz="quarter" idx="12"/>
          </p:nvPr>
        </p:nvSpPr>
        <p:spPr>
          <a:xfrm>
            <a:off x="838200" y="6313698"/>
            <a:ext cx="10515600" cy="365125"/>
          </a:xfrm>
        </p:spPr>
        <p:txBody>
          <a:bodyPr/>
          <a:lstStyle/>
          <a:p>
            <a:r>
              <a:rPr lang="en-US" dirty="0"/>
              <a:t>See Soc W 654R/655R syllabi for grading rubric.  Submit via IPT</a:t>
            </a:r>
          </a:p>
          <a:p>
            <a:endParaRPr lang="en-US" noProof="0" dirty="0"/>
          </a:p>
        </p:txBody>
      </p:sp>
      <p:sp>
        <p:nvSpPr>
          <p:cNvPr id="4" name="Content Placeholder 3">
            <a:extLst>
              <a:ext uri="{FF2B5EF4-FFF2-40B4-BE49-F238E27FC236}">
                <a16:creationId xmlns:a16="http://schemas.microsoft.com/office/drawing/2014/main" id="{A9C07E19-7156-4C08-B8CD-21029159E6B8}"/>
              </a:ext>
            </a:extLst>
          </p:cNvPr>
          <p:cNvSpPr>
            <a:spLocks noGrp="1"/>
          </p:cNvSpPr>
          <p:nvPr>
            <p:ph idx="1"/>
          </p:nvPr>
        </p:nvSpPr>
        <p:spPr>
          <a:xfrm>
            <a:off x="838200" y="1924131"/>
            <a:ext cx="10515600" cy="4156124"/>
          </a:xfrm>
        </p:spPr>
        <p:txBody>
          <a:bodyPr>
            <a:normAutofit fontScale="92500" lnSpcReduction="10000"/>
          </a:bodyPr>
          <a:lstStyle/>
          <a:p>
            <a:r>
              <a:rPr lang="en-US" sz="2600" i="1" dirty="0"/>
              <a:t>#1. Describe the internship activities you have performed during this month, and a success you have seen:</a:t>
            </a:r>
          </a:p>
          <a:p>
            <a:r>
              <a:rPr lang="en-US" sz="2600" i="1" dirty="0"/>
              <a:t>#2. What challenges have you experienced this month in your internship, and what steps have you taken to resolve those challenges?</a:t>
            </a:r>
          </a:p>
          <a:p>
            <a:r>
              <a:rPr lang="en-US" sz="2600" i="1" dirty="0"/>
              <a:t>#3. Please provide a case reflection from your internship that illustrates your internship activities, interactions, interventions, etc. Link your interventions to an evidence-based practice theory or modality.  Full points require supporting specifics and details.</a:t>
            </a:r>
          </a:p>
          <a:p>
            <a:r>
              <a:rPr lang="en-US" sz="2600" i="1" dirty="0"/>
              <a:t>#4. How has your competency (knowledge, values, skills and cognitive/affective processes) as a social work practitioner increased this month?  (Link your response to at least one of the nine CSWE competencies. Specify the Competency by number and topic. )</a:t>
            </a:r>
          </a:p>
          <a:p>
            <a:pPr marL="0" indent="0">
              <a:buNone/>
            </a:pPr>
            <a:endParaRPr lang="en-US" dirty="0"/>
          </a:p>
          <a:p>
            <a:pPr marL="0" indent="0">
              <a:buNone/>
            </a:pPr>
            <a:endParaRPr lang="en-US" dirty="0"/>
          </a:p>
        </p:txBody>
      </p:sp>
      <p:sp>
        <p:nvSpPr>
          <p:cNvPr id="5" name="Title 4">
            <a:extLst>
              <a:ext uri="{FF2B5EF4-FFF2-40B4-BE49-F238E27FC236}">
                <a16:creationId xmlns:a16="http://schemas.microsoft.com/office/drawing/2014/main" id="{F943D235-9453-40C4-B990-517670D96FC9}"/>
              </a:ext>
            </a:extLst>
          </p:cNvPr>
          <p:cNvSpPr>
            <a:spLocks noGrp="1"/>
          </p:cNvSpPr>
          <p:nvPr>
            <p:ph type="title"/>
          </p:nvPr>
        </p:nvSpPr>
        <p:spPr/>
        <p:txBody>
          <a:bodyPr/>
          <a:lstStyle/>
          <a:p>
            <a:r>
              <a:rPr lang="en-US" dirty="0"/>
              <a:t>Reflection Questions and Responses</a:t>
            </a:r>
          </a:p>
        </p:txBody>
      </p:sp>
    </p:spTree>
    <p:extLst>
      <p:ext uri="{BB962C8B-B14F-4D97-AF65-F5344CB8AC3E}">
        <p14:creationId xmlns:p14="http://schemas.microsoft.com/office/powerpoint/2010/main" val="613085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54FEE5-45B7-447B-9577-F38D2563AE57}"/>
              </a:ext>
            </a:extLst>
          </p:cNvPr>
          <p:cNvSpPr>
            <a:spLocks noGrp="1"/>
          </p:cNvSpPr>
          <p:nvPr>
            <p:ph type="sldNum" sz="quarter" idx="10"/>
          </p:nvPr>
        </p:nvSpPr>
        <p:spPr/>
        <p:txBody>
          <a:bodyPr/>
          <a:lstStyle/>
          <a:p>
            <a:fld id="{D495E168-DA5E-4888-8D8A-92B118324C14}" type="slidenum">
              <a:rPr lang="en-US" noProof="0" smtClean="0"/>
              <a:pPr/>
              <a:t>5</a:t>
            </a:fld>
            <a:endParaRPr lang="en-US" noProof="0" dirty="0"/>
          </a:p>
        </p:txBody>
      </p:sp>
      <p:sp>
        <p:nvSpPr>
          <p:cNvPr id="4" name="Title 3">
            <a:extLst>
              <a:ext uri="{FF2B5EF4-FFF2-40B4-BE49-F238E27FC236}">
                <a16:creationId xmlns:a16="http://schemas.microsoft.com/office/drawing/2014/main" id="{543B4544-087E-4035-91C2-F968851395C2}"/>
              </a:ext>
            </a:extLst>
          </p:cNvPr>
          <p:cNvSpPr>
            <a:spLocks noGrp="1"/>
          </p:cNvSpPr>
          <p:nvPr>
            <p:ph type="title"/>
          </p:nvPr>
        </p:nvSpPr>
        <p:spPr>
          <a:xfrm>
            <a:off x="530942" y="457200"/>
            <a:ext cx="4385187" cy="1600200"/>
          </a:xfrm>
        </p:spPr>
        <p:txBody>
          <a:bodyPr>
            <a:normAutofit fontScale="90000"/>
          </a:bodyPr>
          <a:lstStyle/>
          <a:p>
            <a:r>
              <a:rPr lang="en-US" dirty="0"/>
              <a:t>Wendy W. Sheffield, LCSW</a:t>
            </a:r>
            <a:br>
              <a:rPr lang="en-US" dirty="0"/>
            </a:br>
            <a:r>
              <a:rPr lang="en-US" dirty="0"/>
              <a:t>Director of Field Education</a:t>
            </a:r>
          </a:p>
        </p:txBody>
      </p:sp>
      <p:sp>
        <p:nvSpPr>
          <p:cNvPr id="5" name="Text Placeholder 4">
            <a:extLst>
              <a:ext uri="{FF2B5EF4-FFF2-40B4-BE49-F238E27FC236}">
                <a16:creationId xmlns:a16="http://schemas.microsoft.com/office/drawing/2014/main" id="{03285843-DB4B-4D23-9E37-D651DA1C9E0D}"/>
              </a:ext>
            </a:extLst>
          </p:cNvPr>
          <p:cNvSpPr>
            <a:spLocks noGrp="1"/>
          </p:cNvSpPr>
          <p:nvPr>
            <p:ph type="body" sz="half" idx="2"/>
          </p:nvPr>
        </p:nvSpPr>
        <p:spPr>
          <a:xfrm>
            <a:off x="641111" y="2235993"/>
            <a:ext cx="4866968" cy="4352094"/>
          </a:xfrm>
        </p:spPr>
        <p:txBody>
          <a:bodyPr vert="horz" lIns="91440" tIns="45720" rIns="91440" bIns="45720" rtlCol="0" anchor="t">
            <a:normAutofit fontScale="92500" lnSpcReduction="20000"/>
          </a:bodyPr>
          <a:lstStyle/>
          <a:p>
            <a:r>
              <a:rPr lang="en-US" sz="2400" dirty="0"/>
              <a:t>The “Buck Stops Here”</a:t>
            </a:r>
          </a:p>
          <a:p>
            <a:r>
              <a:rPr lang="en-US" sz="2400" dirty="0"/>
              <a:t>Over-Sees Field Education</a:t>
            </a:r>
          </a:p>
          <a:p>
            <a:r>
              <a:rPr lang="en-US" sz="2400" dirty="0"/>
              <a:t>Policy Formulation &amp; Oversight</a:t>
            </a:r>
          </a:p>
          <a:p>
            <a:r>
              <a:rPr lang="en-US" sz="2400" dirty="0"/>
              <a:t>Assigns Placements</a:t>
            </a:r>
          </a:p>
          <a:p>
            <a:r>
              <a:rPr lang="en-US" sz="2400" dirty="0"/>
              <a:t>Assigns Grades</a:t>
            </a:r>
          </a:p>
          <a:p>
            <a:r>
              <a:rPr lang="en-US" sz="2400" dirty="0"/>
              <a:t>Designs Field Education Curriculum</a:t>
            </a:r>
          </a:p>
          <a:p>
            <a:r>
              <a:rPr lang="en-US" sz="2400" dirty="0"/>
              <a:t>Writes Syllabi</a:t>
            </a:r>
          </a:p>
          <a:p>
            <a:r>
              <a:rPr lang="en-US" sz="2400" dirty="0"/>
              <a:t>Teaches half the Integrative Field Seminars</a:t>
            </a:r>
          </a:p>
          <a:p>
            <a:r>
              <a:rPr lang="en-US" sz="2400" dirty="0"/>
              <a:t>Scores IFS Monthly Reflections</a:t>
            </a:r>
          </a:p>
          <a:p>
            <a:r>
              <a:rPr lang="en-US" sz="2400" dirty="0"/>
              <a:t>First contact re. internship policies, field education “structural or programming” concerns </a:t>
            </a:r>
          </a:p>
          <a:p>
            <a:endParaRPr lang="en-US" sz="2400" dirty="0"/>
          </a:p>
          <a:p>
            <a:endParaRPr lang="en-US" sz="2400" dirty="0"/>
          </a:p>
        </p:txBody>
      </p:sp>
      <p:pic>
        <p:nvPicPr>
          <p:cNvPr id="7" name="Picture Placeholder 6">
            <a:extLst>
              <a:ext uri="{FF2B5EF4-FFF2-40B4-BE49-F238E27FC236}">
                <a16:creationId xmlns:a16="http://schemas.microsoft.com/office/drawing/2014/main" id="{AB2FE648-03A3-44F8-8C90-CD96F8923891}"/>
              </a:ext>
            </a:extLst>
          </p:cNvPr>
          <p:cNvPicPr>
            <a:picLocks noGrp="1" noChangeAspect="1"/>
          </p:cNvPicPr>
          <p:nvPr>
            <p:ph type="pic" idx="1"/>
          </p:nvPr>
        </p:nvPicPr>
        <p:blipFill>
          <a:blip r:embed="rId2"/>
          <a:srcRect l="58" r="58"/>
          <a:stretch>
            <a:fillRect/>
          </a:stretch>
        </p:blipFill>
        <p:spPr>
          <a:xfrm>
            <a:off x="5683862" y="1064576"/>
            <a:ext cx="5179210" cy="4534473"/>
          </a:xfrm>
          <a:prstGeom prst="rect">
            <a:avLst/>
          </a:prstGeom>
        </p:spPr>
      </p:pic>
    </p:spTree>
    <p:extLst>
      <p:ext uri="{BB962C8B-B14F-4D97-AF65-F5344CB8AC3E}">
        <p14:creationId xmlns:p14="http://schemas.microsoft.com/office/powerpoint/2010/main" val="24593308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7FA585-733D-40D4-9FE8-F0BE1BFC598C}"/>
              </a:ext>
            </a:extLst>
          </p:cNvPr>
          <p:cNvSpPr>
            <a:spLocks noGrp="1"/>
          </p:cNvSpPr>
          <p:nvPr>
            <p:ph type="sldNum" sz="quarter" idx="10"/>
          </p:nvPr>
        </p:nvSpPr>
        <p:spPr/>
        <p:txBody>
          <a:bodyPr/>
          <a:lstStyle/>
          <a:p>
            <a:fld id="{D495E168-DA5E-4888-8D8A-92B118324C14}" type="slidenum">
              <a:rPr lang="en-US" noProof="0" smtClean="0"/>
              <a:pPr/>
              <a:t>50</a:t>
            </a:fld>
            <a:endParaRPr lang="en-US" noProof="0" dirty="0"/>
          </a:p>
        </p:txBody>
      </p:sp>
      <p:sp>
        <p:nvSpPr>
          <p:cNvPr id="4" name="Content Placeholder 3">
            <a:extLst>
              <a:ext uri="{FF2B5EF4-FFF2-40B4-BE49-F238E27FC236}">
                <a16:creationId xmlns:a16="http://schemas.microsoft.com/office/drawing/2014/main" id="{7EDAEC5D-9D98-4F1A-9AA7-5C0A26063812}"/>
              </a:ext>
            </a:extLst>
          </p:cNvPr>
          <p:cNvSpPr>
            <a:spLocks noGrp="1"/>
          </p:cNvSpPr>
          <p:nvPr>
            <p:ph idx="1"/>
          </p:nvPr>
        </p:nvSpPr>
        <p:spPr>
          <a:xfrm>
            <a:off x="671187" y="2013515"/>
            <a:ext cx="5766147" cy="4549666"/>
          </a:xfrm>
        </p:spPr>
        <p:txBody>
          <a:bodyPr vert="horz" lIns="91440" tIns="45720" rIns="91440" bIns="45720" rtlCol="0" anchor="t">
            <a:normAutofit fontScale="70000" lnSpcReduction="20000"/>
          </a:bodyPr>
          <a:lstStyle/>
          <a:p>
            <a:r>
              <a:rPr lang="en-US" sz="3200" dirty="0">
                <a:ea typeface="+mn-lt"/>
                <a:cs typeface="+mn-lt"/>
              </a:rPr>
              <a:t>All remote field activities will be reviewed by a member of the field team for appropriateness of inclusion. Students will record and submit all remote field activities (other than Integrative Field Seminars and In-Agency Field Internship hours) on a Monthly Course-Embedded Simulation Log via the IPT system. To provide documentation of, and reflection upon, remote field activities the following will be included on the simulation log: </a:t>
            </a:r>
          </a:p>
          <a:p>
            <a:pPr lvl="1"/>
            <a:r>
              <a:rPr lang="en-US" sz="3200" dirty="0">
                <a:ea typeface="+mn-lt"/>
                <a:cs typeface="+mn-lt"/>
              </a:rPr>
              <a:t>associated </a:t>
            </a:r>
            <a:r>
              <a:rPr lang="en-US" sz="3200" dirty="0" err="1">
                <a:ea typeface="+mn-lt"/>
                <a:cs typeface="+mn-lt"/>
              </a:rPr>
              <a:t>SocW</a:t>
            </a:r>
            <a:r>
              <a:rPr lang="en-US" sz="3200" dirty="0">
                <a:ea typeface="+mn-lt"/>
                <a:cs typeface="+mn-lt"/>
              </a:rPr>
              <a:t> course </a:t>
            </a:r>
          </a:p>
          <a:p>
            <a:pPr lvl="1"/>
            <a:r>
              <a:rPr lang="en-US" sz="3200" dirty="0">
                <a:ea typeface="+mn-lt"/>
                <a:cs typeface="+mn-lt"/>
              </a:rPr>
              <a:t>assignment name/activities performed </a:t>
            </a:r>
          </a:p>
          <a:p>
            <a:pPr lvl="1"/>
            <a:r>
              <a:rPr lang="en-US" sz="3200" dirty="0" err="1">
                <a:ea typeface="+mn-lt"/>
                <a:cs typeface="+mn-lt"/>
              </a:rPr>
              <a:t>SocW</a:t>
            </a:r>
            <a:r>
              <a:rPr lang="en-US" sz="3200" dirty="0">
                <a:ea typeface="+mn-lt"/>
                <a:cs typeface="+mn-lt"/>
              </a:rPr>
              <a:t> skills and interventions utilized </a:t>
            </a:r>
          </a:p>
          <a:p>
            <a:pPr lvl="1"/>
            <a:r>
              <a:rPr lang="en-US" sz="3200" dirty="0">
                <a:ea typeface="+mn-lt"/>
                <a:cs typeface="+mn-lt"/>
              </a:rPr>
              <a:t>CSWE competency linkage</a:t>
            </a:r>
          </a:p>
          <a:p>
            <a:pPr lvl="1"/>
            <a:r>
              <a:rPr lang="en-US" sz="3200" dirty="0">
                <a:ea typeface="+mn-lt"/>
                <a:cs typeface="+mn-lt"/>
              </a:rPr>
              <a:t>Direct client contact</a:t>
            </a:r>
          </a:p>
          <a:p>
            <a:pPr lvl="1"/>
            <a:r>
              <a:rPr lang="en-US" sz="3200" dirty="0">
                <a:ea typeface="+mn-lt"/>
                <a:cs typeface="+mn-lt"/>
              </a:rPr>
              <a:t>time spent in the activity  </a:t>
            </a:r>
            <a:r>
              <a:rPr lang="en-US" dirty="0">
                <a:ea typeface="+mn-lt"/>
                <a:cs typeface="+mn-lt"/>
              </a:rPr>
              <a:t> </a:t>
            </a:r>
            <a:endParaRPr lang="en-US" dirty="0"/>
          </a:p>
        </p:txBody>
      </p:sp>
      <p:sp>
        <p:nvSpPr>
          <p:cNvPr id="5" name="Title 4">
            <a:extLst>
              <a:ext uri="{FF2B5EF4-FFF2-40B4-BE49-F238E27FC236}">
                <a16:creationId xmlns:a16="http://schemas.microsoft.com/office/drawing/2014/main" id="{045FD45D-54D2-4E91-9BD9-845C41AF665E}"/>
              </a:ext>
            </a:extLst>
          </p:cNvPr>
          <p:cNvSpPr>
            <a:spLocks noGrp="1"/>
          </p:cNvSpPr>
          <p:nvPr>
            <p:ph type="title"/>
          </p:nvPr>
        </p:nvSpPr>
        <p:spPr>
          <a:xfrm>
            <a:off x="838200" y="657399"/>
            <a:ext cx="10515600" cy="1325563"/>
          </a:xfrm>
        </p:spPr>
        <p:txBody>
          <a:bodyPr>
            <a:normAutofit/>
          </a:bodyPr>
          <a:lstStyle/>
          <a:p>
            <a:r>
              <a:rPr lang="en-US" dirty="0"/>
              <a:t>Monthly Simulation Log:</a:t>
            </a:r>
            <a:endParaRPr lang="en-US" dirty="0">
              <a:solidFill>
                <a:srgbClr val="C00000"/>
              </a:solidFill>
            </a:endParaRPr>
          </a:p>
        </p:txBody>
      </p:sp>
      <p:pic>
        <p:nvPicPr>
          <p:cNvPr id="7" name="Picture 6">
            <a:extLst>
              <a:ext uri="{FF2B5EF4-FFF2-40B4-BE49-F238E27FC236}">
                <a16:creationId xmlns:a16="http://schemas.microsoft.com/office/drawing/2014/main" id="{FD18BF84-5D4C-4A73-9CD8-8DA067D3C33D}"/>
              </a:ext>
            </a:extLst>
          </p:cNvPr>
          <p:cNvPicPr>
            <a:picLocks noChangeAspect="1"/>
          </p:cNvPicPr>
          <p:nvPr/>
        </p:nvPicPr>
        <p:blipFill>
          <a:blip r:embed="rId2"/>
          <a:stretch>
            <a:fillRect/>
          </a:stretch>
        </p:blipFill>
        <p:spPr>
          <a:xfrm>
            <a:off x="6623133" y="2704411"/>
            <a:ext cx="4897680" cy="1979913"/>
          </a:xfrm>
          <a:prstGeom prst="rect">
            <a:avLst/>
          </a:prstGeom>
        </p:spPr>
      </p:pic>
    </p:spTree>
    <p:extLst>
      <p:ext uri="{BB962C8B-B14F-4D97-AF65-F5344CB8AC3E}">
        <p14:creationId xmlns:p14="http://schemas.microsoft.com/office/powerpoint/2010/main" val="36885351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144753-8BA6-4371-ABD6-AA32A903FC1D}"/>
              </a:ext>
            </a:extLst>
          </p:cNvPr>
          <p:cNvSpPr>
            <a:spLocks noGrp="1"/>
          </p:cNvSpPr>
          <p:nvPr>
            <p:ph type="sldNum" sz="quarter" idx="10"/>
          </p:nvPr>
        </p:nvSpPr>
        <p:spPr/>
        <p:txBody>
          <a:bodyPr/>
          <a:lstStyle/>
          <a:p>
            <a:fld id="{D495E168-DA5E-4888-8D8A-92B118324C14}" type="slidenum">
              <a:rPr lang="en-US" noProof="0" smtClean="0"/>
              <a:pPr/>
              <a:t>51</a:t>
            </a:fld>
            <a:endParaRPr lang="en-US" noProof="0" dirty="0"/>
          </a:p>
        </p:txBody>
      </p:sp>
      <p:sp>
        <p:nvSpPr>
          <p:cNvPr id="3" name="Footer Placeholder 2">
            <a:extLst>
              <a:ext uri="{FF2B5EF4-FFF2-40B4-BE49-F238E27FC236}">
                <a16:creationId xmlns:a16="http://schemas.microsoft.com/office/drawing/2014/main" id="{8896B2EF-4315-4F96-92F1-5DD9EBEBDABE}"/>
              </a:ext>
            </a:extLst>
          </p:cNvPr>
          <p:cNvSpPr>
            <a:spLocks noGrp="1"/>
          </p:cNvSpPr>
          <p:nvPr>
            <p:ph type="ftr" sz="quarter" idx="12"/>
          </p:nvPr>
        </p:nvSpPr>
        <p:spPr>
          <a:xfrm>
            <a:off x="8468032" y="6175532"/>
            <a:ext cx="3398763" cy="365125"/>
          </a:xfrm>
        </p:spPr>
        <p:txBody>
          <a:bodyPr/>
          <a:lstStyle/>
          <a:p>
            <a:r>
              <a:rPr lang="en-US" dirty="0"/>
              <a:t>Scheduled and Submitted via IPT</a:t>
            </a:r>
          </a:p>
          <a:p>
            <a:endParaRPr lang="en-US" noProof="0" dirty="0"/>
          </a:p>
        </p:txBody>
      </p:sp>
      <p:sp>
        <p:nvSpPr>
          <p:cNvPr id="4" name="Content Placeholder 3">
            <a:extLst>
              <a:ext uri="{FF2B5EF4-FFF2-40B4-BE49-F238E27FC236}">
                <a16:creationId xmlns:a16="http://schemas.microsoft.com/office/drawing/2014/main" id="{28E78F34-BD3F-47EC-998D-C8504C945541}"/>
              </a:ext>
            </a:extLst>
          </p:cNvPr>
          <p:cNvSpPr>
            <a:spLocks noGrp="1"/>
          </p:cNvSpPr>
          <p:nvPr>
            <p:ph idx="1"/>
          </p:nvPr>
        </p:nvSpPr>
        <p:spPr>
          <a:xfrm>
            <a:off x="869514" y="1941332"/>
            <a:ext cx="3998699" cy="4601858"/>
          </a:xfrm>
        </p:spPr>
        <p:txBody>
          <a:bodyPr vert="horz" lIns="91440" tIns="45720" rIns="91440" bIns="45720" rtlCol="0" anchor="t">
            <a:normAutofit fontScale="77500" lnSpcReduction="20000"/>
          </a:bodyPr>
          <a:lstStyle/>
          <a:p>
            <a:r>
              <a:rPr lang="en-US" b="1" dirty="0"/>
              <a:t>It is a dynamic form; the LAA must be signed before the Final Evaluation will be enabled</a:t>
            </a:r>
            <a:r>
              <a:rPr lang="en-US" dirty="0"/>
              <a:t>.</a:t>
            </a:r>
          </a:p>
          <a:p>
            <a:r>
              <a:rPr lang="en-US" dirty="0"/>
              <a:t>Student scores and signs first, FI second, Field Director third.</a:t>
            </a:r>
          </a:p>
          <a:p>
            <a:r>
              <a:rPr lang="en-US" dirty="0"/>
              <a:t>See grading rubric in form for scoring assistance.</a:t>
            </a:r>
          </a:p>
          <a:p>
            <a:r>
              <a:rPr lang="en-US" dirty="0" err="1"/>
              <a:t>Sp</a:t>
            </a:r>
            <a:r>
              <a:rPr lang="en-US" dirty="0"/>
              <a:t>/Sum: mostly 1s and 2s expected.</a:t>
            </a:r>
          </a:p>
          <a:p>
            <a:r>
              <a:rPr lang="en-US" dirty="0"/>
              <a:t>F/W (before graduating), mostly 2s and some 3s expected.</a:t>
            </a:r>
          </a:p>
          <a:p>
            <a:r>
              <a:rPr lang="en-US" dirty="0"/>
              <a:t>Complete at end of each semester.</a:t>
            </a:r>
          </a:p>
        </p:txBody>
      </p:sp>
      <p:sp>
        <p:nvSpPr>
          <p:cNvPr id="5" name="Title 4">
            <a:extLst>
              <a:ext uri="{FF2B5EF4-FFF2-40B4-BE49-F238E27FC236}">
                <a16:creationId xmlns:a16="http://schemas.microsoft.com/office/drawing/2014/main" id="{08CD147C-020D-410E-BBC4-C25AE8467761}"/>
              </a:ext>
            </a:extLst>
          </p:cNvPr>
          <p:cNvSpPr>
            <a:spLocks noGrp="1"/>
          </p:cNvSpPr>
          <p:nvPr>
            <p:ph type="title"/>
          </p:nvPr>
        </p:nvSpPr>
        <p:spPr/>
        <p:txBody>
          <a:bodyPr/>
          <a:lstStyle/>
          <a:p>
            <a:r>
              <a:rPr lang="en-US" dirty="0"/>
              <a:t>Final Evaluation</a:t>
            </a:r>
          </a:p>
        </p:txBody>
      </p:sp>
      <p:pic>
        <p:nvPicPr>
          <p:cNvPr id="6" name="Picture 5">
            <a:extLst>
              <a:ext uri="{FF2B5EF4-FFF2-40B4-BE49-F238E27FC236}">
                <a16:creationId xmlns:a16="http://schemas.microsoft.com/office/drawing/2014/main" id="{7CDCEAE8-3AB2-41DA-96F2-CEA84E65D028}"/>
              </a:ext>
            </a:extLst>
          </p:cNvPr>
          <p:cNvPicPr>
            <a:picLocks noChangeAspect="1"/>
          </p:cNvPicPr>
          <p:nvPr/>
        </p:nvPicPr>
        <p:blipFill>
          <a:blip r:embed="rId2"/>
          <a:stretch>
            <a:fillRect/>
          </a:stretch>
        </p:blipFill>
        <p:spPr>
          <a:xfrm>
            <a:off x="5048518" y="2035277"/>
            <a:ext cx="6671534" cy="3446157"/>
          </a:xfrm>
          <a:prstGeom prst="rect">
            <a:avLst/>
          </a:prstGeom>
        </p:spPr>
      </p:pic>
    </p:spTree>
    <p:extLst>
      <p:ext uri="{BB962C8B-B14F-4D97-AF65-F5344CB8AC3E}">
        <p14:creationId xmlns:p14="http://schemas.microsoft.com/office/powerpoint/2010/main" val="28515197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23CD4D-2AFA-47D5-B60D-087797B87D8D}"/>
              </a:ext>
            </a:extLst>
          </p:cNvPr>
          <p:cNvSpPr>
            <a:spLocks noGrp="1"/>
          </p:cNvSpPr>
          <p:nvPr>
            <p:ph type="sldNum" sz="quarter" idx="10"/>
          </p:nvPr>
        </p:nvSpPr>
        <p:spPr/>
        <p:txBody>
          <a:bodyPr/>
          <a:lstStyle/>
          <a:p>
            <a:fld id="{D495E168-DA5E-4888-8D8A-92B118324C14}" type="slidenum">
              <a:rPr lang="en-US" noProof="0" smtClean="0"/>
              <a:pPr/>
              <a:t>52</a:t>
            </a:fld>
            <a:endParaRPr lang="en-US" noProof="0" dirty="0"/>
          </a:p>
        </p:txBody>
      </p:sp>
      <p:sp>
        <p:nvSpPr>
          <p:cNvPr id="4" name="Title 3">
            <a:extLst>
              <a:ext uri="{FF2B5EF4-FFF2-40B4-BE49-F238E27FC236}">
                <a16:creationId xmlns:a16="http://schemas.microsoft.com/office/drawing/2014/main" id="{F7028519-C2AC-4F79-A89D-B0F185282823}"/>
              </a:ext>
            </a:extLst>
          </p:cNvPr>
          <p:cNvSpPr>
            <a:spLocks noGrp="1"/>
          </p:cNvSpPr>
          <p:nvPr>
            <p:ph type="title"/>
          </p:nvPr>
        </p:nvSpPr>
        <p:spPr>
          <a:xfrm>
            <a:off x="731196" y="-101803"/>
            <a:ext cx="10515600" cy="1325563"/>
          </a:xfrm>
        </p:spPr>
        <p:txBody>
          <a:bodyPr/>
          <a:lstStyle/>
          <a:p>
            <a:r>
              <a:rPr lang="en-US" dirty="0"/>
              <a:t>New Curriculum Chart</a:t>
            </a:r>
          </a:p>
        </p:txBody>
      </p:sp>
      <p:pic>
        <p:nvPicPr>
          <p:cNvPr id="8" name="Picture 7">
            <a:extLst>
              <a:ext uri="{FF2B5EF4-FFF2-40B4-BE49-F238E27FC236}">
                <a16:creationId xmlns:a16="http://schemas.microsoft.com/office/drawing/2014/main" id="{2D5E8AA7-BBB8-44C0-B573-7535309E3914}"/>
              </a:ext>
            </a:extLst>
          </p:cNvPr>
          <p:cNvPicPr>
            <a:picLocks noChangeAspect="1"/>
          </p:cNvPicPr>
          <p:nvPr/>
        </p:nvPicPr>
        <p:blipFill>
          <a:blip r:embed="rId2"/>
          <a:stretch>
            <a:fillRect/>
          </a:stretch>
        </p:blipFill>
        <p:spPr>
          <a:xfrm>
            <a:off x="1415953" y="1043082"/>
            <a:ext cx="4152089" cy="5447777"/>
          </a:xfrm>
          <a:prstGeom prst="rect">
            <a:avLst/>
          </a:prstGeom>
        </p:spPr>
      </p:pic>
      <p:pic>
        <p:nvPicPr>
          <p:cNvPr id="10" name="Picture 9">
            <a:extLst>
              <a:ext uri="{FF2B5EF4-FFF2-40B4-BE49-F238E27FC236}">
                <a16:creationId xmlns:a16="http://schemas.microsoft.com/office/drawing/2014/main" id="{CC5CE9CA-7B3E-4737-ABDF-7D21FE3CB31B}"/>
              </a:ext>
            </a:extLst>
          </p:cNvPr>
          <p:cNvPicPr>
            <a:picLocks noChangeAspect="1"/>
          </p:cNvPicPr>
          <p:nvPr/>
        </p:nvPicPr>
        <p:blipFill>
          <a:blip r:embed="rId3"/>
          <a:stretch>
            <a:fillRect/>
          </a:stretch>
        </p:blipFill>
        <p:spPr>
          <a:xfrm>
            <a:off x="6370721" y="1043082"/>
            <a:ext cx="3950010" cy="5402547"/>
          </a:xfrm>
          <a:prstGeom prst="rect">
            <a:avLst/>
          </a:prstGeom>
        </p:spPr>
      </p:pic>
    </p:spTree>
    <p:extLst>
      <p:ext uri="{BB962C8B-B14F-4D97-AF65-F5344CB8AC3E}">
        <p14:creationId xmlns:p14="http://schemas.microsoft.com/office/powerpoint/2010/main" val="25964402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EA5C968-3F3F-42A9-8383-4717D508FBB6}"/>
              </a:ext>
            </a:extLst>
          </p:cNvPr>
          <p:cNvSpPr>
            <a:spLocks noGrp="1"/>
          </p:cNvSpPr>
          <p:nvPr>
            <p:ph type="sldNum" sz="quarter" idx="10"/>
          </p:nvPr>
        </p:nvSpPr>
        <p:spPr/>
        <p:txBody>
          <a:bodyPr/>
          <a:lstStyle/>
          <a:p>
            <a:fld id="{D495E168-DA5E-4888-8D8A-92B118324C14}" type="slidenum">
              <a:rPr lang="en-US" noProof="0" smtClean="0"/>
              <a:pPr/>
              <a:t>53</a:t>
            </a:fld>
            <a:endParaRPr lang="en-US" noProof="0" dirty="0"/>
          </a:p>
        </p:txBody>
      </p:sp>
      <p:sp>
        <p:nvSpPr>
          <p:cNvPr id="3" name="Footer Placeholder 2">
            <a:extLst>
              <a:ext uri="{FF2B5EF4-FFF2-40B4-BE49-F238E27FC236}">
                <a16:creationId xmlns:a16="http://schemas.microsoft.com/office/drawing/2014/main" id="{591D6B6C-405E-4224-A408-3199F8990D45}"/>
              </a:ext>
            </a:extLst>
          </p:cNvPr>
          <p:cNvSpPr>
            <a:spLocks noGrp="1"/>
          </p:cNvSpPr>
          <p:nvPr>
            <p:ph type="ftr" sz="quarter" idx="12"/>
          </p:nvPr>
        </p:nvSpPr>
        <p:spPr>
          <a:xfrm>
            <a:off x="1344039" y="2029907"/>
            <a:ext cx="4200728" cy="2571275"/>
          </a:xfrm>
        </p:spPr>
        <p:txBody>
          <a:bodyPr/>
          <a:lstStyle/>
          <a:p>
            <a:r>
              <a:rPr lang="en-US" sz="3600" noProof="0" dirty="0"/>
              <a:t>Can be found:</a:t>
            </a:r>
          </a:p>
          <a:p>
            <a:endParaRPr lang="en-US" sz="3600" noProof="0" dirty="0"/>
          </a:p>
          <a:p>
            <a:r>
              <a:rPr lang="en-US" sz="3600" noProof="0" dirty="0"/>
              <a:t>socialwork.byu.edu</a:t>
            </a:r>
          </a:p>
          <a:p>
            <a:r>
              <a:rPr lang="en-US" sz="3600" noProof="0" dirty="0"/>
              <a:t>Students tab</a:t>
            </a:r>
          </a:p>
          <a:p>
            <a:r>
              <a:rPr lang="en-US" sz="3600" noProof="0" dirty="0"/>
              <a:t>Programs of Study</a:t>
            </a:r>
          </a:p>
          <a:p>
            <a:endParaRPr lang="en-US" noProof="0" dirty="0"/>
          </a:p>
        </p:txBody>
      </p:sp>
      <p:pic>
        <p:nvPicPr>
          <p:cNvPr id="5" name="Picture 4">
            <a:extLst>
              <a:ext uri="{FF2B5EF4-FFF2-40B4-BE49-F238E27FC236}">
                <a16:creationId xmlns:a16="http://schemas.microsoft.com/office/drawing/2014/main" id="{26F26C45-9289-4CE4-9B22-A6072A882B81}"/>
              </a:ext>
            </a:extLst>
          </p:cNvPr>
          <p:cNvPicPr>
            <a:picLocks noChangeAspect="1"/>
          </p:cNvPicPr>
          <p:nvPr/>
        </p:nvPicPr>
        <p:blipFill>
          <a:blip r:embed="rId2"/>
          <a:stretch>
            <a:fillRect/>
          </a:stretch>
        </p:blipFill>
        <p:spPr>
          <a:xfrm>
            <a:off x="6464840" y="552272"/>
            <a:ext cx="4383121" cy="5526544"/>
          </a:xfrm>
          <a:prstGeom prst="rect">
            <a:avLst/>
          </a:prstGeom>
        </p:spPr>
      </p:pic>
    </p:spTree>
    <p:extLst>
      <p:ext uri="{BB962C8B-B14F-4D97-AF65-F5344CB8AC3E}">
        <p14:creationId xmlns:p14="http://schemas.microsoft.com/office/powerpoint/2010/main" val="21511060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16A80-DD93-42A3-986D-C497B40E4A56}"/>
              </a:ext>
            </a:extLst>
          </p:cNvPr>
          <p:cNvSpPr>
            <a:spLocks noGrp="1"/>
          </p:cNvSpPr>
          <p:nvPr>
            <p:ph type="title"/>
          </p:nvPr>
        </p:nvSpPr>
        <p:spPr/>
        <p:txBody>
          <a:bodyPr/>
          <a:lstStyle/>
          <a:p>
            <a:r>
              <a:rPr lang="en-US" dirty="0"/>
              <a:t>Safety Training</a:t>
            </a:r>
          </a:p>
        </p:txBody>
      </p:sp>
      <p:sp>
        <p:nvSpPr>
          <p:cNvPr id="3" name="Slide Number Placeholder 2">
            <a:extLst>
              <a:ext uri="{FF2B5EF4-FFF2-40B4-BE49-F238E27FC236}">
                <a16:creationId xmlns:a16="http://schemas.microsoft.com/office/drawing/2014/main" id="{C33AA2B4-77F6-4468-9632-CC9ECE566B5F}"/>
              </a:ext>
            </a:extLst>
          </p:cNvPr>
          <p:cNvSpPr>
            <a:spLocks noGrp="1"/>
          </p:cNvSpPr>
          <p:nvPr>
            <p:ph type="sldNum" sz="quarter" idx="10"/>
          </p:nvPr>
        </p:nvSpPr>
        <p:spPr/>
        <p:txBody>
          <a:bodyPr/>
          <a:lstStyle/>
          <a:p>
            <a:fld id="{D495E168-DA5E-4888-8D8A-92B118324C14}" type="slidenum">
              <a:rPr lang="en-US" noProof="0" smtClean="0"/>
              <a:pPr/>
              <a:t>54</a:t>
            </a:fld>
            <a:endParaRPr lang="en-US" noProof="0" dirty="0"/>
          </a:p>
        </p:txBody>
      </p:sp>
      <p:sp>
        <p:nvSpPr>
          <p:cNvPr id="4" name="Footer Placeholder 3">
            <a:extLst>
              <a:ext uri="{FF2B5EF4-FFF2-40B4-BE49-F238E27FC236}">
                <a16:creationId xmlns:a16="http://schemas.microsoft.com/office/drawing/2014/main" id="{871546E2-92B3-429E-A92B-21CC81B2C21D}"/>
              </a:ext>
            </a:extLst>
          </p:cNvPr>
          <p:cNvSpPr>
            <a:spLocks noGrp="1"/>
          </p:cNvSpPr>
          <p:nvPr>
            <p:ph type="ftr" sz="quarter" idx="12"/>
          </p:nvPr>
        </p:nvSpPr>
        <p:spPr/>
        <p:txBody>
          <a:bodyPr/>
          <a:lstStyle/>
          <a:p>
            <a:r>
              <a:rPr lang="en-US" noProof="0" dirty="0"/>
              <a:t>Wendy</a:t>
            </a:r>
          </a:p>
        </p:txBody>
      </p:sp>
      <p:sp>
        <p:nvSpPr>
          <p:cNvPr id="5" name="TextBox 4">
            <a:extLst>
              <a:ext uri="{FF2B5EF4-FFF2-40B4-BE49-F238E27FC236}">
                <a16:creationId xmlns:a16="http://schemas.microsoft.com/office/drawing/2014/main" id="{6FF13ECB-C7FF-499E-8EEE-BB230CEFE1F1}"/>
              </a:ext>
            </a:extLst>
          </p:cNvPr>
          <p:cNvSpPr txBox="1"/>
          <p:nvPr/>
        </p:nvSpPr>
        <p:spPr>
          <a:xfrm>
            <a:off x="512470" y="189725"/>
            <a:ext cx="325730" cy="369332"/>
          </a:xfrm>
          <a:prstGeom prst="rect">
            <a:avLst/>
          </a:prstGeom>
          <a:noFill/>
        </p:spPr>
        <p:txBody>
          <a:bodyPr wrap="none" rtlCol="0">
            <a:spAutoFit/>
          </a:bodyPr>
          <a:lstStyle/>
          <a:p>
            <a:r>
              <a:rPr lang="en-US" dirty="0">
                <a:solidFill>
                  <a:schemeClr val="bg1"/>
                </a:solidFill>
              </a:rPr>
              <a:t>R</a:t>
            </a:r>
          </a:p>
        </p:txBody>
      </p:sp>
    </p:spTree>
    <p:extLst>
      <p:ext uri="{BB962C8B-B14F-4D97-AF65-F5344CB8AC3E}">
        <p14:creationId xmlns:p14="http://schemas.microsoft.com/office/powerpoint/2010/main" val="42292834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AB3910-4570-4B6B-AE27-D5C7A8CC0D1A}"/>
              </a:ext>
            </a:extLst>
          </p:cNvPr>
          <p:cNvSpPr>
            <a:spLocks noGrp="1"/>
          </p:cNvSpPr>
          <p:nvPr>
            <p:ph type="sldNum" sz="quarter" idx="10"/>
          </p:nvPr>
        </p:nvSpPr>
        <p:spPr/>
        <p:txBody>
          <a:bodyPr/>
          <a:lstStyle/>
          <a:p>
            <a:fld id="{D495E168-DA5E-4888-8D8A-92B118324C14}" type="slidenum">
              <a:rPr lang="en-US" noProof="0" smtClean="0"/>
              <a:pPr/>
              <a:t>55</a:t>
            </a:fld>
            <a:endParaRPr lang="en-US" noProof="0" dirty="0"/>
          </a:p>
        </p:txBody>
      </p:sp>
      <p:sp>
        <p:nvSpPr>
          <p:cNvPr id="4" name="Title 3">
            <a:extLst>
              <a:ext uri="{FF2B5EF4-FFF2-40B4-BE49-F238E27FC236}">
                <a16:creationId xmlns:a16="http://schemas.microsoft.com/office/drawing/2014/main" id="{B26A5217-0C1A-4BCF-9999-9D43C1608600}"/>
              </a:ext>
            </a:extLst>
          </p:cNvPr>
          <p:cNvSpPr>
            <a:spLocks noGrp="1"/>
          </p:cNvSpPr>
          <p:nvPr>
            <p:ph type="title"/>
          </p:nvPr>
        </p:nvSpPr>
        <p:spPr>
          <a:xfrm>
            <a:off x="939555" y="528230"/>
            <a:ext cx="3932237" cy="1600200"/>
          </a:xfrm>
        </p:spPr>
        <p:txBody>
          <a:bodyPr>
            <a:normAutofit/>
          </a:bodyPr>
          <a:lstStyle/>
          <a:p>
            <a:r>
              <a:rPr lang="en-US" sz="4400" dirty="0"/>
              <a:t>Safety Training Checklist</a:t>
            </a:r>
          </a:p>
        </p:txBody>
      </p:sp>
      <p:sp>
        <p:nvSpPr>
          <p:cNvPr id="5" name="Text Placeholder 4">
            <a:extLst>
              <a:ext uri="{FF2B5EF4-FFF2-40B4-BE49-F238E27FC236}">
                <a16:creationId xmlns:a16="http://schemas.microsoft.com/office/drawing/2014/main" id="{5DB7E853-DED5-4ABE-AAEF-9F4EC438697F}"/>
              </a:ext>
            </a:extLst>
          </p:cNvPr>
          <p:cNvSpPr>
            <a:spLocks noGrp="1"/>
          </p:cNvSpPr>
          <p:nvPr>
            <p:ph type="body" sz="half" idx="2"/>
          </p:nvPr>
        </p:nvSpPr>
        <p:spPr>
          <a:xfrm>
            <a:off x="939555" y="2368890"/>
            <a:ext cx="4881724" cy="3990054"/>
          </a:xfrm>
        </p:spPr>
        <p:txBody>
          <a:bodyPr>
            <a:noAutofit/>
          </a:bodyPr>
          <a:lstStyle/>
          <a:p>
            <a:r>
              <a:rPr lang="en-US" sz="2400" dirty="0"/>
              <a:t>Found on Learning Suite</a:t>
            </a:r>
          </a:p>
          <a:p>
            <a:r>
              <a:rPr lang="en-US" sz="2400" dirty="0"/>
              <a:t>654R/655R Field Internship 1 &amp; 2 Syllabi</a:t>
            </a:r>
          </a:p>
          <a:p>
            <a:r>
              <a:rPr lang="en-US" sz="2400" dirty="0"/>
              <a:t>Under the Content Tab</a:t>
            </a:r>
          </a:p>
          <a:p>
            <a:r>
              <a:rPr lang="en-US" sz="2400" dirty="0"/>
              <a:t>You have an assignment to review the Safety Training Checklist with your FI in each of your Internships.</a:t>
            </a:r>
          </a:p>
          <a:p>
            <a:r>
              <a:rPr lang="en-US" sz="2400" dirty="0"/>
              <a:t>Covers Safety Information specific to your Internship location/unit</a:t>
            </a:r>
          </a:p>
        </p:txBody>
      </p:sp>
      <p:pic>
        <p:nvPicPr>
          <p:cNvPr id="7" name="Content Placeholder 6">
            <a:extLst>
              <a:ext uri="{FF2B5EF4-FFF2-40B4-BE49-F238E27FC236}">
                <a16:creationId xmlns:a16="http://schemas.microsoft.com/office/drawing/2014/main" id="{B0E48C34-19BD-4B59-8749-70A8653D3D86}"/>
              </a:ext>
            </a:extLst>
          </p:cNvPr>
          <p:cNvPicPr>
            <a:picLocks noGrp="1" noChangeAspect="1"/>
          </p:cNvPicPr>
          <p:nvPr>
            <p:ph idx="1"/>
          </p:nvPr>
        </p:nvPicPr>
        <p:blipFill>
          <a:blip r:embed="rId2"/>
          <a:stretch>
            <a:fillRect/>
          </a:stretch>
        </p:blipFill>
        <p:spPr>
          <a:xfrm>
            <a:off x="6528591" y="372220"/>
            <a:ext cx="4723854" cy="6111389"/>
          </a:xfrm>
          <a:prstGeom prst="rect">
            <a:avLst/>
          </a:prstGeom>
        </p:spPr>
      </p:pic>
    </p:spTree>
    <p:extLst>
      <p:ext uri="{BB962C8B-B14F-4D97-AF65-F5344CB8AC3E}">
        <p14:creationId xmlns:p14="http://schemas.microsoft.com/office/powerpoint/2010/main" val="23805856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A61C7D9-BA6F-4DFF-9FC6-180BA6F6E609}"/>
              </a:ext>
            </a:extLst>
          </p:cNvPr>
          <p:cNvSpPr>
            <a:spLocks noGrp="1"/>
          </p:cNvSpPr>
          <p:nvPr>
            <p:ph type="sldNum" sz="quarter" idx="10"/>
          </p:nvPr>
        </p:nvSpPr>
        <p:spPr/>
        <p:txBody>
          <a:bodyPr/>
          <a:lstStyle/>
          <a:p>
            <a:fld id="{D495E168-DA5E-4888-8D8A-92B118324C14}" type="slidenum">
              <a:rPr lang="en-US" noProof="0" smtClean="0"/>
              <a:pPr/>
              <a:t>56</a:t>
            </a:fld>
            <a:endParaRPr lang="en-US" noProof="0" dirty="0"/>
          </a:p>
        </p:txBody>
      </p:sp>
      <p:sp>
        <p:nvSpPr>
          <p:cNvPr id="3" name="Footer Placeholder 2">
            <a:extLst>
              <a:ext uri="{FF2B5EF4-FFF2-40B4-BE49-F238E27FC236}">
                <a16:creationId xmlns:a16="http://schemas.microsoft.com/office/drawing/2014/main" id="{1FC61247-6191-45AD-A1FC-ABDF5A43848D}"/>
              </a:ext>
            </a:extLst>
          </p:cNvPr>
          <p:cNvSpPr>
            <a:spLocks noGrp="1"/>
          </p:cNvSpPr>
          <p:nvPr>
            <p:ph type="ftr" sz="quarter" idx="12"/>
          </p:nvPr>
        </p:nvSpPr>
        <p:spPr>
          <a:xfrm>
            <a:off x="528506" y="6118484"/>
            <a:ext cx="4957894" cy="365125"/>
          </a:xfrm>
        </p:spPr>
        <p:txBody>
          <a:bodyPr/>
          <a:lstStyle/>
          <a:p>
            <a:r>
              <a:rPr lang="en-US" dirty="0"/>
              <a:t>https://police.byu.edu/Campus-Safety-videos?page=0</a:t>
            </a:r>
            <a:endParaRPr lang="en-US" noProof="0" dirty="0"/>
          </a:p>
        </p:txBody>
      </p:sp>
      <p:sp>
        <p:nvSpPr>
          <p:cNvPr id="4" name="Title 3">
            <a:extLst>
              <a:ext uri="{FF2B5EF4-FFF2-40B4-BE49-F238E27FC236}">
                <a16:creationId xmlns:a16="http://schemas.microsoft.com/office/drawing/2014/main" id="{FD27242F-3CAC-442E-929A-D6F750C9D87B}"/>
              </a:ext>
            </a:extLst>
          </p:cNvPr>
          <p:cNvSpPr>
            <a:spLocks noGrp="1"/>
          </p:cNvSpPr>
          <p:nvPr>
            <p:ph type="title"/>
          </p:nvPr>
        </p:nvSpPr>
        <p:spPr/>
        <p:txBody>
          <a:bodyPr/>
          <a:lstStyle/>
          <a:p>
            <a:r>
              <a:rPr lang="en-US" dirty="0"/>
              <a:t>20 to Ready!!</a:t>
            </a:r>
          </a:p>
        </p:txBody>
      </p:sp>
      <p:pic>
        <p:nvPicPr>
          <p:cNvPr id="6" name="20_to_ready">
            <a:hlinkClick r:id="" action="ppaction://media"/>
            <a:extLst>
              <a:ext uri="{FF2B5EF4-FFF2-40B4-BE49-F238E27FC236}">
                <a16:creationId xmlns:a16="http://schemas.microsoft.com/office/drawing/2014/main" id="{6CA79098-97DE-4E82-B29D-BE7300F1E422}"/>
              </a:ext>
            </a:extLst>
          </p:cNvPr>
          <p:cNvPicPr>
            <a:picLocks noGrp="1" noChangeAspect="1"/>
          </p:cNvPicPr>
          <p:nvPr>
            <p:ph type="media" sz="quarter" idx="17"/>
            <a:videoFile r:link="rId2"/>
            <p:extLst>
              <p:ext uri="{DAA4B4D4-6D71-4841-9C94-3DE7FCFB9230}">
                <p14:media xmlns:p14="http://schemas.microsoft.com/office/powerpoint/2010/main" r:embed="rId1"/>
              </p:ext>
            </p:extLst>
          </p:nvPr>
        </p:nvPicPr>
        <p:blipFill>
          <a:blip r:embed="rId4"/>
          <a:stretch>
            <a:fillRect/>
          </a:stretch>
        </p:blipFill>
        <p:spPr>
          <a:xfrm>
            <a:off x="2347912" y="1594436"/>
            <a:ext cx="7496175" cy="4216400"/>
          </a:xfrm>
        </p:spPr>
      </p:pic>
      <p:sp>
        <p:nvSpPr>
          <p:cNvPr id="5" name="TextBox 4">
            <a:extLst>
              <a:ext uri="{FF2B5EF4-FFF2-40B4-BE49-F238E27FC236}">
                <a16:creationId xmlns:a16="http://schemas.microsoft.com/office/drawing/2014/main" id="{AC2F71A3-0141-4FB2-82CE-F52F37F62AB3}"/>
              </a:ext>
            </a:extLst>
          </p:cNvPr>
          <p:cNvSpPr txBox="1"/>
          <p:nvPr/>
        </p:nvSpPr>
        <p:spPr>
          <a:xfrm>
            <a:off x="528506" y="451692"/>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3293031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149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101B5-1D87-44E0-8102-0915CDA484FE}"/>
              </a:ext>
            </a:extLst>
          </p:cNvPr>
          <p:cNvSpPr>
            <a:spLocks noGrp="1"/>
          </p:cNvSpPr>
          <p:nvPr>
            <p:ph type="title"/>
          </p:nvPr>
        </p:nvSpPr>
        <p:spPr/>
        <p:txBody>
          <a:bodyPr/>
          <a:lstStyle/>
          <a:p>
            <a:r>
              <a:rPr lang="en-US" dirty="0"/>
              <a:t>Orientation Checklist</a:t>
            </a:r>
          </a:p>
        </p:txBody>
      </p:sp>
      <p:sp>
        <p:nvSpPr>
          <p:cNvPr id="3" name="Slide Number Placeholder 2">
            <a:extLst>
              <a:ext uri="{FF2B5EF4-FFF2-40B4-BE49-F238E27FC236}">
                <a16:creationId xmlns:a16="http://schemas.microsoft.com/office/drawing/2014/main" id="{E1BFB361-24CE-4EAE-B5DD-115487EE3A26}"/>
              </a:ext>
            </a:extLst>
          </p:cNvPr>
          <p:cNvSpPr>
            <a:spLocks noGrp="1"/>
          </p:cNvSpPr>
          <p:nvPr>
            <p:ph type="sldNum" sz="quarter" idx="10"/>
          </p:nvPr>
        </p:nvSpPr>
        <p:spPr/>
        <p:txBody>
          <a:bodyPr/>
          <a:lstStyle/>
          <a:p>
            <a:fld id="{D495E168-DA5E-4888-8D8A-92B118324C14}" type="slidenum">
              <a:rPr lang="en-US" noProof="0" smtClean="0"/>
              <a:pPr/>
              <a:t>57</a:t>
            </a:fld>
            <a:endParaRPr lang="en-US" noProof="0" dirty="0"/>
          </a:p>
        </p:txBody>
      </p:sp>
      <p:sp>
        <p:nvSpPr>
          <p:cNvPr id="4" name="Footer Placeholder 3">
            <a:extLst>
              <a:ext uri="{FF2B5EF4-FFF2-40B4-BE49-F238E27FC236}">
                <a16:creationId xmlns:a16="http://schemas.microsoft.com/office/drawing/2014/main" id="{6152EB7B-2F9C-4E03-8EB6-E35FD591CB13}"/>
              </a:ext>
            </a:extLst>
          </p:cNvPr>
          <p:cNvSpPr>
            <a:spLocks noGrp="1"/>
          </p:cNvSpPr>
          <p:nvPr>
            <p:ph type="ftr" sz="quarter" idx="12"/>
          </p:nvPr>
        </p:nvSpPr>
        <p:spPr>
          <a:xfrm>
            <a:off x="712470" y="5935921"/>
            <a:ext cx="3813810" cy="365125"/>
          </a:xfrm>
        </p:spPr>
        <p:txBody>
          <a:bodyPr/>
          <a:lstStyle/>
          <a:p>
            <a:r>
              <a:rPr lang="en-US" dirty="0"/>
              <a:t>  </a:t>
            </a:r>
          </a:p>
          <a:p>
            <a:r>
              <a:rPr lang="en-US" dirty="0"/>
              <a:t>Ruth 654/655 Syllabi, under Content tab</a:t>
            </a:r>
            <a:endParaRPr lang="en-US" noProof="0" dirty="0"/>
          </a:p>
        </p:txBody>
      </p:sp>
      <p:sp>
        <p:nvSpPr>
          <p:cNvPr id="5" name="Text Placeholder 4">
            <a:extLst>
              <a:ext uri="{FF2B5EF4-FFF2-40B4-BE49-F238E27FC236}">
                <a16:creationId xmlns:a16="http://schemas.microsoft.com/office/drawing/2014/main" id="{0EFBC3CE-A877-463D-AD28-3060F58DE35E}"/>
              </a:ext>
            </a:extLst>
          </p:cNvPr>
          <p:cNvSpPr>
            <a:spLocks noGrp="1"/>
          </p:cNvSpPr>
          <p:nvPr>
            <p:ph type="body" idx="1"/>
          </p:nvPr>
        </p:nvSpPr>
        <p:spPr/>
        <p:txBody>
          <a:bodyPr/>
          <a:lstStyle/>
          <a:p>
            <a:r>
              <a:rPr lang="en-US" dirty="0"/>
              <a:t>Review Checklist with your Field Instructor</a:t>
            </a:r>
          </a:p>
        </p:txBody>
      </p:sp>
      <p:sp>
        <p:nvSpPr>
          <p:cNvPr id="6" name="TextBox 5">
            <a:extLst>
              <a:ext uri="{FF2B5EF4-FFF2-40B4-BE49-F238E27FC236}">
                <a16:creationId xmlns:a16="http://schemas.microsoft.com/office/drawing/2014/main" id="{418F8FA2-9E10-420C-BC1D-E96EB0CF1D24}"/>
              </a:ext>
            </a:extLst>
          </p:cNvPr>
          <p:cNvSpPr txBox="1"/>
          <p:nvPr/>
        </p:nvSpPr>
        <p:spPr>
          <a:xfrm>
            <a:off x="506120" y="286438"/>
            <a:ext cx="325730" cy="369332"/>
          </a:xfrm>
          <a:prstGeom prst="rect">
            <a:avLst/>
          </a:prstGeom>
          <a:noFill/>
        </p:spPr>
        <p:txBody>
          <a:bodyPr wrap="none" rtlCol="0">
            <a:spAutoFit/>
          </a:bodyPr>
          <a:lstStyle/>
          <a:p>
            <a:r>
              <a:rPr lang="en-US" dirty="0">
                <a:solidFill>
                  <a:schemeClr val="bg1"/>
                </a:solidFill>
              </a:rPr>
              <a:t>R</a:t>
            </a:r>
          </a:p>
        </p:txBody>
      </p:sp>
    </p:spTree>
    <p:extLst>
      <p:ext uri="{BB962C8B-B14F-4D97-AF65-F5344CB8AC3E}">
        <p14:creationId xmlns:p14="http://schemas.microsoft.com/office/powerpoint/2010/main" val="76947397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75DCC9-9792-4FA1-BC2F-6B62940141D0}"/>
              </a:ext>
            </a:extLst>
          </p:cNvPr>
          <p:cNvSpPr>
            <a:spLocks noGrp="1"/>
          </p:cNvSpPr>
          <p:nvPr>
            <p:ph type="sldNum" sz="quarter" idx="10"/>
          </p:nvPr>
        </p:nvSpPr>
        <p:spPr/>
        <p:txBody>
          <a:bodyPr/>
          <a:lstStyle/>
          <a:p>
            <a:fld id="{D495E168-DA5E-4888-8D8A-92B118324C14}" type="slidenum">
              <a:rPr lang="en-US" noProof="0" smtClean="0"/>
              <a:pPr/>
              <a:t>58</a:t>
            </a:fld>
            <a:endParaRPr lang="en-US" noProof="0" dirty="0"/>
          </a:p>
        </p:txBody>
      </p:sp>
      <p:sp>
        <p:nvSpPr>
          <p:cNvPr id="3" name="Footer Placeholder 2">
            <a:extLst>
              <a:ext uri="{FF2B5EF4-FFF2-40B4-BE49-F238E27FC236}">
                <a16:creationId xmlns:a16="http://schemas.microsoft.com/office/drawing/2014/main" id="{3B79FCFB-DE8E-4D1D-B791-669EA260D2A1}"/>
              </a:ext>
            </a:extLst>
          </p:cNvPr>
          <p:cNvSpPr>
            <a:spLocks noGrp="1"/>
          </p:cNvSpPr>
          <p:nvPr>
            <p:ph type="ftr" sz="quarter" idx="12"/>
          </p:nvPr>
        </p:nvSpPr>
        <p:spPr/>
        <p:txBody>
          <a:bodyPr/>
          <a:lstStyle/>
          <a:p>
            <a:r>
              <a:rPr lang="en-US" noProof="0" dirty="0"/>
              <a:t>Ruth</a:t>
            </a:r>
          </a:p>
          <a:p>
            <a:r>
              <a:rPr lang="en-US" noProof="0" dirty="0"/>
              <a:t>See 614R syllabi, content tab</a:t>
            </a:r>
          </a:p>
        </p:txBody>
      </p:sp>
      <p:pic>
        <p:nvPicPr>
          <p:cNvPr id="4" name="Picture 3">
            <a:extLst>
              <a:ext uri="{FF2B5EF4-FFF2-40B4-BE49-F238E27FC236}">
                <a16:creationId xmlns:a16="http://schemas.microsoft.com/office/drawing/2014/main" id="{1DA8FDA0-091E-4B9D-A47D-7A5AC5903B98}"/>
              </a:ext>
            </a:extLst>
          </p:cNvPr>
          <p:cNvPicPr>
            <a:picLocks noChangeAspect="1"/>
          </p:cNvPicPr>
          <p:nvPr/>
        </p:nvPicPr>
        <p:blipFill>
          <a:blip r:embed="rId2"/>
          <a:stretch>
            <a:fillRect/>
          </a:stretch>
        </p:blipFill>
        <p:spPr>
          <a:xfrm>
            <a:off x="4497684" y="297426"/>
            <a:ext cx="4879245" cy="6263148"/>
          </a:xfrm>
          <a:prstGeom prst="rect">
            <a:avLst/>
          </a:prstGeom>
        </p:spPr>
      </p:pic>
    </p:spTree>
    <p:extLst>
      <p:ext uri="{BB962C8B-B14F-4D97-AF65-F5344CB8AC3E}">
        <p14:creationId xmlns:p14="http://schemas.microsoft.com/office/powerpoint/2010/main" val="27766256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7E0577-A3FE-4313-884D-05B27B814537}"/>
              </a:ext>
            </a:extLst>
          </p:cNvPr>
          <p:cNvSpPr>
            <a:spLocks noGrp="1"/>
          </p:cNvSpPr>
          <p:nvPr>
            <p:ph type="sldNum" sz="quarter" idx="10"/>
          </p:nvPr>
        </p:nvSpPr>
        <p:spPr/>
        <p:txBody>
          <a:bodyPr/>
          <a:lstStyle/>
          <a:p>
            <a:fld id="{D495E168-DA5E-4888-8D8A-92B118324C14}" type="slidenum">
              <a:rPr lang="en-US" noProof="0" smtClean="0"/>
              <a:pPr/>
              <a:t>59</a:t>
            </a:fld>
            <a:endParaRPr lang="en-US" noProof="0" dirty="0"/>
          </a:p>
        </p:txBody>
      </p:sp>
      <p:sp>
        <p:nvSpPr>
          <p:cNvPr id="4" name="TextBox 3">
            <a:extLst>
              <a:ext uri="{FF2B5EF4-FFF2-40B4-BE49-F238E27FC236}">
                <a16:creationId xmlns:a16="http://schemas.microsoft.com/office/drawing/2014/main" id="{FDD2A841-0B3C-4473-9AA8-1939DE541B1A}"/>
              </a:ext>
            </a:extLst>
          </p:cNvPr>
          <p:cNvSpPr txBox="1"/>
          <p:nvPr/>
        </p:nvSpPr>
        <p:spPr>
          <a:xfrm>
            <a:off x="703168" y="1224966"/>
            <a:ext cx="6930589" cy="5078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rPr>
              <a:t>BEFORE</a:t>
            </a:r>
          </a:p>
          <a:p>
            <a:pPr marL="285750" indent="-285750">
              <a:buFont typeface="Arial"/>
              <a:buChar char="•"/>
            </a:pPr>
            <a:r>
              <a:rPr lang="en-US" dirty="0">
                <a:solidFill>
                  <a:srgbClr val="FFFF00"/>
                </a:solidFill>
              </a:rPr>
              <a:t>Confirm with your Agency what personal protective equipment (PPE) is required, and what your agency does/does not provide</a:t>
            </a:r>
          </a:p>
          <a:p>
            <a:pPr marL="285750" indent="-285750">
              <a:buFont typeface="Arial"/>
              <a:buChar char="•"/>
            </a:pPr>
            <a:r>
              <a:rPr lang="en-US" dirty="0">
                <a:solidFill>
                  <a:srgbClr val="FFFF00"/>
                </a:solidFill>
              </a:rPr>
              <a:t>Confirm agency safety protocols</a:t>
            </a:r>
          </a:p>
          <a:p>
            <a:pPr marL="285750" indent="-285750">
              <a:buFont typeface="Arial"/>
              <a:buChar char="•"/>
            </a:pPr>
            <a:r>
              <a:rPr lang="en-US" dirty="0">
                <a:solidFill>
                  <a:srgbClr val="FFFF00"/>
                </a:solidFill>
              </a:rPr>
              <a:t>Acknowledge potential anxiety/stress you may be experiencing, ask your FI any practical questions that may diminish safety concerns</a:t>
            </a:r>
          </a:p>
          <a:p>
            <a:pPr marL="285750" indent="-285750">
              <a:buFont typeface="Arial"/>
              <a:buChar char="•"/>
            </a:pPr>
            <a:r>
              <a:rPr lang="en-US" dirty="0">
                <a:solidFill>
                  <a:srgbClr val="FFFF00"/>
                </a:solidFill>
              </a:rPr>
              <a:t>Assess access to technology and reliability of that technology</a:t>
            </a:r>
          </a:p>
          <a:p>
            <a:pPr marL="285750" indent="-285750">
              <a:buFont typeface="Arial"/>
              <a:buChar char="•"/>
            </a:pPr>
            <a:r>
              <a:rPr lang="en-US" dirty="0">
                <a:solidFill>
                  <a:srgbClr val="FFFF00"/>
                </a:solidFill>
              </a:rPr>
              <a:t>Vaccination (as desired)</a:t>
            </a:r>
          </a:p>
          <a:p>
            <a:endParaRPr lang="en-US" dirty="0">
              <a:solidFill>
                <a:srgbClr val="FFFF00"/>
              </a:solidFill>
            </a:endParaRPr>
          </a:p>
          <a:p>
            <a:r>
              <a:rPr lang="en-US" dirty="0">
                <a:solidFill>
                  <a:schemeClr val="bg1"/>
                </a:solidFill>
              </a:rPr>
              <a:t>DURING INTERNSHIP</a:t>
            </a:r>
          </a:p>
          <a:p>
            <a:pPr marL="285750" indent="-285750">
              <a:buFont typeface="Arial"/>
              <a:buChar char="•"/>
            </a:pPr>
            <a:r>
              <a:rPr lang="en-US" dirty="0">
                <a:solidFill>
                  <a:srgbClr val="FFFF00"/>
                </a:solidFill>
              </a:rPr>
              <a:t>Review how to handle situations when client is not wearing mask, wearing mask improperly or takes off mask</a:t>
            </a:r>
          </a:p>
          <a:p>
            <a:pPr marL="285750" indent="-285750">
              <a:buFont typeface="Arial"/>
              <a:buChar char="•"/>
            </a:pPr>
            <a:r>
              <a:rPr lang="en-US" dirty="0">
                <a:solidFill>
                  <a:srgbClr val="FFFF00"/>
                </a:solidFill>
              </a:rPr>
              <a:t>Proactively bring concerns about interning during COVID-19 pandemic to your FI</a:t>
            </a:r>
          </a:p>
          <a:p>
            <a:pPr marL="285750" indent="-285750">
              <a:buFont typeface="Arial"/>
              <a:buChar char="•"/>
            </a:pPr>
            <a:r>
              <a:rPr lang="en-US" dirty="0">
                <a:solidFill>
                  <a:srgbClr val="FFFF00"/>
                </a:solidFill>
              </a:rPr>
              <a:t>Engage in self-care from day one in your internship (which is today!)</a:t>
            </a:r>
          </a:p>
          <a:p>
            <a:endParaRPr lang="en-US" dirty="0">
              <a:solidFill>
                <a:srgbClr val="FFFF00"/>
              </a:solidFill>
            </a:endParaRPr>
          </a:p>
          <a:p>
            <a:pPr marL="285750" indent="-285750">
              <a:buFont typeface="Arial"/>
              <a:buChar char="•"/>
            </a:pPr>
            <a:endParaRPr lang="en-US" dirty="0">
              <a:solidFill>
                <a:srgbClr val="FFFF00"/>
              </a:solidFill>
            </a:endParaRPr>
          </a:p>
        </p:txBody>
      </p:sp>
      <p:sp>
        <p:nvSpPr>
          <p:cNvPr id="5" name="TextBox 4">
            <a:extLst>
              <a:ext uri="{FF2B5EF4-FFF2-40B4-BE49-F238E27FC236}">
                <a16:creationId xmlns:a16="http://schemas.microsoft.com/office/drawing/2014/main" id="{86A10B7D-4597-4974-8D58-D0D13A946028}"/>
              </a:ext>
            </a:extLst>
          </p:cNvPr>
          <p:cNvSpPr txBox="1"/>
          <p:nvPr/>
        </p:nvSpPr>
        <p:spPr>
          <a:xfrm>
            <a:off x="1520190" y="374391"/>
            <a:ext cx="8817647"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5000" dirty="0">
                <a:solidFill>
                  <a:schemeClr val="bg1"/>
                </a:solidFill>
                <a:latin typeface="Gill Sans MT"/>
              </a:rPr>
              <a:t>Safety Checklist for COVID-19</a:t>
            </a:r>
          </a:p>
        </p:txBody>
      </p:sp>
      <p:pic>
        <p:nvPicPr>
          <p:cNvPr id="6" name="Picture 6" descr="A close up of a coral&#10;&#10;Description generated with high confidence">
            <a:extLst>
              <a:ext uri="{FF2B5EF4-FFF2-40B4-BE49-F238E27FC236}">
                <a16:creationId xmlns:a16="http://schemas.microsoft.com/office/drawing/2014/main" id="{9CA84508-0F3D-4808-8BFE-DDEE5AEB186E}"/>
              </a:ext>
            </a:extLst>
          </p:cNvPr>
          <p:cNvPicPr>
            <a:picLocks noChangeAspect="1"/>
          </p:cNvPicPr>
          <p:nvPr/>
        </p:nvPicPr>
        <p:blipFill>
          <a:blip r:embed="rId2"/>
          <a:stretch>
            <a:fillRect/>
          </a:stretch>
        </p:blipFill>
        <p:spPr>
          <a:xfrm>
            <a:off x="8023538" y="1883017"/>
            <a:ext cx="3669698" cy="282747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463280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C545F7-BC47-4163-B4C8-D3C7DF750FF2}"/>
              </a:ext>
            </a:extLst>
          </p:cNvPr>
          <p:cNvSpPr>
            <a:spLocks noGrp="1"/>
          </p:cNvSpPr>
          <p:nvPr>
            <p:ph type="sldNum" sz="quarter" idx="10"/>
          </p:nvPr>
        </p:nvSpPr>
        <p:spPr/>
        <p:txBody>
          <a:bodyPr/>
          <a:lstStyle/>
          <a:p>
            <a:fld id="{D495E168-DA5E-4888-8D8A-92B118324C14}" type="slidenum">
              <a:rPr lang="en-US" noProof="0" smtClean="0"/>
              <a:pPr/>
              <a:t>6</a:t>
            </a:fld>
            <a:endParaRPr lang="en-US" noProof="0" dirty="0"/>
          </a:p>
        </p:txBody>
      </p:sp>
      <p:sp>
        <p:nvSpPr>
          <p:cNvPr id="4" name="Content Placeholder 3">
            <a:extLst>
              <a:ext uri="{FF2B5EF4-FFF2-40B4-BE49-F238E27FC236}">
                <a16:creationId xmlns:a16="http://schemas.microsoft.com/office/drawing/2014/main" id="{CFEFE63C-EBC6-43A7-933A-E76FA91BB438}"/>
              </a:ext>
            </a:extLst>
          </p:cNvPr>
          <p:cNvSpPr>
            <a:spLocks noGrp="1"/>
          </p:cNvSpPr>
          <p:nvPr>
            <p:ph idx="1"/>
          </p:nvPr>
        </p:nvSpPr>
        <p:spPr>
          <a:xfrm>
            <a:off x="563479" y="1949708"/>
            <a:ext cx="6477000" cy="4351338"/>
          </a:xfrm>
        </p:spPr>
        <p:txBody>
          <a:bodyPr>
            <a:normAutofit lnSpcReduction="10000"/>
          </a:bodyPr>
          <a:lstStyle/>
          <a:p>
            <a:r>
              <a:rPr lang="en-US" sz="2400" dirty="0">
                <a:hlinkClick r:id="rId2"/>
              </a:rPr>
              <a:t>https://calendly.com/wendysheffield/15min</a:t>
            </a:r>
            <a:endParaRPr lang="en-US" sz="2400" dirty="0"/>
          </a:p>
          <a:p>
            <a:r>
              <a:rPr lang="en-US" sz="2400" dirty="0"/>
              <a:t>Link in Field Syllabi, under “Classroom Procedures”</a:t>
            </a:r>
          </a:p>
          <a:p>
            <a:r>
              <a:rPr lang="en-US" sz="2400" dirty="0"/>
              <a:t>Available days/times automatically generated</a:t>
            </a:r>
          </a:p>
          <a:p>
            <a:r>
              <a:rPr lang="en-US" sz="2400" dirty="0"/>
              <a:t>When you sign up for an appointment, a zoom link is automatically created and sent to both you and I, and it is placed on my calendar.</a:t>
            </a:r>
          </a:p>
          <a:p>
            <a:r>
              <a:rPr lang="en-US" sz="2400" dirty="0"/>
              <a:t>Appointments must be scheduled 24 hours in advance.</a:t>
            </a:r>
          </a:p>
          <a:p>
            <a:r>
              <a:rPr lang="en-US" sz="2400" dirty="0"/>
              <a:t>Please cancel via the same link if needed.</a:t>
            </a:r>
          </a:p>
          <a:p>
            <a:r>
              <a:rPr lang="en-US" sz="2400" dirty="0"/>
              <a:t>In an emergency, email or call me…</a:t>
            </a:r>
          </a:p>
        </p:txBody>
      </p:sp>
      <p:sp>
        <p:nvSpPr>
          <p:cNvPr id="5" name="Title 4">
            <a:extLst>
              <a:ext uri="{FF2B5EF4-FFF2-40B4-BE49-F238E27FC236}">
                <a16:creationId xmlns:a16="http://schemas.microsoft.com/office/drawing/2014/main" id="{07BD4D6F-2C77-4131-B74F-28D50E8F3A2E}"/>
              </a:ext>
            </a:extLst>
          </p:cNvPr>
          <p:cNvSpPr>
            <a:spLocks noGrp="1"/>
          </p:cNvSpPr>
          <p:nvPr>
            <p:ph type="title"/>
          </p:nvPr>
        </p:nvSpPr>
        <p:spPr>
          <a:xfrm>
            <a:off x="563479" y="374391"/>
            <a:ext cx="10515600" cy="1325563"/>
          </a:xfrm>
        </p:spPr>
        <p:txBody>
          <a:bodyPr/>
          <a:lstStyle/>
          <a:p>
            <a:r>
              <a:rPr lang="en-US" dirty="0"/>
              <a:t>To Schedule an Appointment w/ Wendy:</a:t>
            </a:r>
          </a:p>
        </p:txBody>
      </p:sp>
      <p:pic>
        <p:nvPicPr>
          <p:cNvPr id="7" name="Picture 6">
            <a:extLst>
              <a:ext uri="{FF2B5EF4-FFF2-40B4-BE49-F238E27FC236}">
                <a16:creationId xmlns:a16="http://schemas.microsoft.com/office/drawing/2014/main" id="{1D32FF51-1AF2-4A76-B410-16CA9009DF9E}"/>
              </a:ext>
            </a:extLst>
          </p:cNvPr>
          <p:cNvPicPr>
            <a:picLocks noChangeAspect="1"/>
          </p:cNvPicPr>
          <p:nvPr/>
        </p:nvPicPr>
        <p:blipFill>
          <a:blip r:embed="rId3"/>
          <a:stretch>
            <a:fillRect/>
          </a:stretch>
        </p:blipFill>
        <p:spPr>
          <a:xfrm>
            <a:off x="7182017" y="2385536"/>
            <a:ext cx="4446504" cy="2498407"/>
          </a:xfrm>
          <a:prstGeom prst="rect">
            <a:avLst/>
          </a:prstGeom>
        </p:spPr>
      </p:pic>
    </p:spTree>
    <p:extLst>
      <p:ext uri="{BB962C8B-B14F-4D97-AF65-F5344CB8AC3E}">
        <p14:creationId xmlns:p14="http://schemas.microsoft.com/office/powerpoint/2010/main" val="18193468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60428-C683-4E00-A20A-7388C0295086}"/>
              </a:ext>
            </a:extLst>
          </p:cNvPr>
          <p:cNvSpPr>
            <a:spLocks noGrp="1"/>
          </p:cNvSpPr>
          <p:nvPr>
            <p:ph type="title"/>
          </p:nvPr>
        </p:nvSpPr>
        <p:spPr/>
        <p:txBody>
          <a:bodyPr/>
          <a:lstStyle/>
          <a:p>
            <a:r>
              <a:rPr lang="en-US" dirty="0"/>
              <a:t>Field Liaison Visits</a:t>
            </a:r>
          </a:p>
        </p:txBody>
      </p:sp>
      <p:sp>
        <p:nvSpPr>
          <p:cNvPr id="3" name="Slide Number Placeholder 2">
            <a:extLst>
              <a:ext uri="{FF2B5EF4-FFF2-40B4-BE49-F238E27FC236}">
                <a16:creationId xmlns:a16="http://schemas.microsoft.com/office/drawing/2014/main" id="{073D0608-3175-4C2D-ADEA-98AB605EBDF7}"/>
              </a:ext>
            </a:extLst>
          </p:cNvPr>
          <p:cNvSpPr>
            <a:spLocks noGrp="1"/>
          </p:cNvSpPr>
          <p:nvPr>
            <p:ph type="sldNum" sz="quarter" idx="10"/>
          </p:nvPr>
        </p:nvSpPr>
        <p:spPr/>
        <p:txBody>
          <a:bodyPr/>
          <a:lstStyle/>
          <a:p>
            <a:fld id="{D495E168-DA5E-4888-8D8A-92B118324C14}" type="slidenum">
              <a:rPr lang="en-US" noProof="0" smtClean="0"/>
              <a:pPr/>
              <a:t>60</a:t>
            </a:fld>
            <a:endParaRPr lang="en-US" noProof="0" dirty="0"/>
          </a:p>
        </p:txBody>
      </p:sp>
      <p:sp>
        <p:nvSpPr>
          <p:cNvPr id="5" name="Text Placeholder 4">
            <a:extLst>
              <a:ext uri="{FF2B5EF4-FFF2-40B4-BE49-F238E27FC236}">
                <a16:creationId xmlns:a16="http://schemas.microsoft.com/office/drawing/2014/main" id="{2EDD74B0-390C-4497-B471-A35BAA7C5323}"/>
              </a:ext>
            </a:extLst>
          </p:cNvPr>
          <p:cNvSpPr>
            <a:spLocks noGrp="1"/>
          </p:cNvSpPr>
          <p:nvPr>
            <p:ph type="body" sz="quarter" idx="13"/>
          </p:nvPr>
        </p:nvSpPr>
        <p:spPr/>
        <p:txBody>
          <a:bodyPr>
            <a:normAutofit/>
          </a:bodyPr>
          <a:lstStyle/>
          <a:p>
            <a:r>
              <a:rPr lang="en-US" sz="3200" dirty="0"/>
              <a:t>What to expect:</a:t>
            </a:r>
          </a:p>
        </p:txBody>
      </p:sp>
      <p:sp>
        <p:nvSpPr>
          <p:cNvPr id="6" name="Text Placeholder 5">
            <a:extLst>
              <a:ext uri="{FF2B5EF4-FFF2-40B4-BE49-F238E27FC236}">
                <a16:creationId xmlns:a16="http://schemas.microsoft.com/office/drawing/2014/main" id="{594CBA48-9C2D-47A5-BE5D-EEAD492D1F07}"/>
              </a:ext>
            </a:extLst>
          </p:cNvPr>
          <p:cNvSpPr>
            <a:spLocks noGrp="1"/>
          </p:cNvSpPr>
          <p:nvPr>
            <p:ph type="body" sz="quarter" idx="15"/>
          </p:nvPr>
        </p:nvSpPr>
        <p:spPr>
          <a:xfrm>
            <a:off x="841248" y="2740871"/>
            <a:ext cx="5881524" cy="3286442"/>
          </a:xfrm>
        </p:spPr>
        <p:txBody>
          <a:bodyPr>
            <a:noAutofit/>
          </a:bodyPr>
          <a:lstStyle/>
          <a:p>
            <a:r>
              <a:rPr lang="en-US" sz="2400" dirty="0"/>
              <a:t>At least once each semester</a:t>
            </a:r>
          </a:p>
          <a:p>
            <a:r>
              <a:rPr lang="en-US" sz="2400" dirty="0"/>
              <a:t>In your internship agency</a:t>
            </a:r>
          </a:p>
          <a:p>
            <a:r>
              <a:rPr lang="en-US" sz="2400" dirty="0"/>
              <a:t>Will first meet with you</a:t>
            </a:r>
          </a:p>
          <a:p>
            <a:r>
              <a:rPr lang="en-US" sz="2400" dirty="0"/>
              <a:t>Will then meet with you and your FI</a:t>
            </a:r>
          </a:p>
          <a:p>
            <a:r>
              <a:rPr lang="en-US" sz="2400" dirty="0"/>
              <a:t>Important to be open and honest with strengths and concerns</a:t>
            </a:r>
          </a:p>
          <a:p>
            <a:r>
              <a:rPr lang="en-US" sz="2400" dirty="0"/>
              <a:t>Ruth will help problem solve as needed</a:t>
            </a:r>
          </a:p>
          <a:p>
            <a:r>
              <a:rPr lang="en-US" sz="2400" dirty="0"/>
              <a:t>More visits will be provided as needed</a:t>
            </a:r>
          </a:p>
        </p:txBody>
      </p:sp>
    </p:spTree>
    <p:extLst>
      <p:ext uri="{BB962C8B-B14F-4D97-AF65-F5344CB8AC3E}">
        <p14:creationId xmlns:p14="http://schemas.microsoft.com/office/powerpoint/2010/main" val="9129742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DAC8634-4CAD-48C9-8377-D516187509DC}"/>
              </a:ext>
            </a:extLst>
          </p:cNvPr>
          <p:cNvSpPr>
            <a:spLocks noGrp="1"/>
          </p:cNvSpPr>
          <p:nvPr>
            <p:ph type="sldNum" sz="quarter" idx="10"/>
          </p:nvPr>
        </p:nvSpPr>
        <p:spPr/>
        <p:txBody>
          <a:bodyPr/>
          <a:lstStyle/>
          <a:p>
            <a:fld id="{D495E168-DA5E-4888-8D8A-92B118324C14}" type="slidenum">
              <a:rPr lang="en-US" noProof="0" smtClean="0"/>
              <a:pPr/>
              <a:t>61</a:t>
            </a:fld>
            <a:endParaRPr lang="en-US" noProof="0" dirty="0"/>
          </a:p>
        </p:txBody>
      </p:sp>
      <p:sp>
        <p:nvSpPr>
          <p:cNvPr id="4" name="Content Placeholder 3">
            <a:extLst>
              <a:ext uri="{FF2B5EF4-FFF2-40B4-BE49-F238E27FC236}">
                <a16:creationId xmlns:a16="http://schemas.microsoft.com/office/drawing/2014/main" id="{EBBB39A1-740B-4451-953C-0FC18CE21839}"/>
              </a:ext>
            </a:extLst>
          </p:cNvPr>
          <p:cNvSpPr>
            <a:spLocks noGrp="1"/>
          </p:cNvSpPr>
          <p:nvPr>
            <p:ph idx="1"/>
          </p:nvPr>
        </p:nvSpPr>
        <p:spPr>
          <a:xfrm>
            <a:off x="838200" y="2271395"/>
            <a:ext cx="10515600" cy="3169285"/>
          </a:xfrm>
        </p:spPr>
        <p:txBody>
          <a:bodyPr/>
          <a:lstStyle/>
          <a:p>
            <a:pPr marL="0" indent="0">
              <a:buNone/>
            </a:pPr>
            <a:r>
              <a:rPr lang="en-US" sz="7200" dirty="0"/>
              <a:t>Please help Ruth  schedule the field visits with your Field Instructors</a:t>
            </a:r>
          </a:p>
          <a:p>
            <a:pPr marL="0" indent="0">
              <a:buNone/>
            </a:pPr>
            <a:endParaRPr lang="en-US" dirty="0"/>
          </a:p>
        </p:txBody>
      </p:sp>
      <p:sp>
        <p:nvSpPr>
          <p:cNvPr id="5" name="Title 4">
            <a:extLst>
              <a:ext uri="{FF2B5EF4-FFF2-40B4-BE49-F238E27FC236}">
                <a16:creationId xmlns:a16="http://schemas.microsoft.com/office/drawing/2014/main" id="{6B50E954-618D-4AFC-B9D5-AD7C78487823}"/>
              </a:ext>
            </a:extLst>
          </p:cNvPr>
          <p:cNvSpPr>
            <a:spLocks noGrp="1"/>
          </p:cNvSpPr>
          <p:nvPr>
            <p:ph type="title"/>
          </p:nvPr>
        </p:nvSpPr>
        <p:spPr/>
        <p:txBody>
          <a:bodyPr>
            <a:normAutofit/>
          </a:bodyPr>
          <a:lstStyle/>
          <a:p>
            <a:r>
              <a:rPr lang="en-US" sz="7200" dirty="0"/>
              <a:t>Scheduling Field Visits</a:t>
            </a:r>
          </a:p>
        </p:txBody>
      </p:sp>
    </p:spTree>
    <p:extLst>
      <p:ext uri="{BB962C8B-B14F-4D97-AF65-F5344CB8AC3E}">
        <p14:creationId xmlns:p14="http://schemas.microsoft.com/office/powerpoint/2010/main" val="265928089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040D5-993D-4902-83F4-192620742ABD}"/>
              </a:ext>
            </a:extLst>
          </p:cNvPr>
          <p:cNvSpPr>
            <a:spLocks noGrp="1"/>
          </p:cNvSpPr>
          <p:nvPr>
            <p:ph type="title"/>
          </p:nvPr>
        </p:nvSpPr>
        <p:spPr/>
        <p:txBody>
          <a:bodyPr/>
          <a:lstStyle/>
          <a:p>
            <a:r>
              <a:rPr lang="en-US" dirty="0"/>
              <a:t>Self-Care Curriculum</a:t>
            </a:r>
          </a:p>
        </p:txBody>
      </p:sp>
      <p:sp>
        <p:nvSpPr>
          <p:cNvPr id="3" name="Slide Number Placeholder 2">
            <a:extLst>
              <a:ext uri="{FF2B5EF4-FFF2-40B4-BE49-F238E27FC236}">
                <a16:creationId xmlns:a16="http://schemas.microsoft.com/office/drawing/2014/main" id="{3DCC1E59-43FF-4420-BDE5-F54E7AEBB2CA}"/>
              </a:ext>
            </a:extLst>
          </p:cNvPr>
          <p:cNvSpPr>
            <a:spLocks noGrp="1"/>
          </p:cNvSpPr>
          <p:nvPr>
            <p:ph type="sldNum" sz="quarter" idx="10"/>
          </p:nvPr>
        </p:nvSpPr>
        <p:spPr/>
        <p:txBody>
          <a:bodyPr/>
          <a:lstStyle/>
          <a:p>
            <a:fld id="{D495E168-DA5E-4888-8D8A-92B118324C14}" type="slidenum">
              <a:rPr lang="en-US" noProof="0" smtClean="0"/>
              <a:pPr/>
              <a:t>62</a:t>
            </a:fld>
            <a:endParaRPr lang="en-US" noProof="0" dirty="0"/>
          </a:p>
        </p:txBody>
      </p:sp>
      <p:sp>
        <p:nvSpPr>
          <p:cNvPr id="4" name="Footer Placeholder 3">
            <a:extLst>
              <a:ext uri="{FF2B5EF4-FFF2-40B4-BE49-F238E27FC236}">
                <a16:creationId xmlns:a16="http://schemas.microsoft.com/office/drawing/2014/main" id="{8F4420D2-4B9B-4AF6-9D0F-2B70A9767EB3}"/>
              </a:ext>
            </a:extLst>
          </p:cNvPr>
          <p:cNvSpPr>
            <a:spLocks noGrp="1"/>
          </p:cNvSpPr>
          <p:nvPr>
            <p:ph type="ftr" sz="quarter" idx="12"/>
          </p:nvPr>
        </p:nvSpPr>
        <p:spPr>
          <a:xfrm>
            <a:off x="838201" y="5928852"/>
            <a:ext cx="2937386" cy="554757"/>
          </a:xfrm>
        </p:spPr>
        <p:txBody>
          <a:bodyPr/>
          <a:lstStyle/>
          <a:p>
            <a:r>
              <a:rPr lang="en-US" dirty="0"/>
              <a:t>Wendy</a:t>
            </a:r>
          </a:p>
          <a:p>
            <a:r>
              <a:rPr lang="en-US" dirty="0"/>
              <a:t>See 614R/615R Syllabi</a:t>
            </a:r>
            <a:endParaRPr lang="en-US" noProof="0" dirty="0"/>
          </a:p>
        </p:txBody>
      </p:sp>
      <p:sp>
        <p:nvSpPr>
          <p:cNvPr id="5" name="Text Placeholder 4">
            <a:extLst>
              <a:ext uri="{FF2B5EF4-FFF2-40B4-BE49-F238E27FC236}">
                <a16:creationId xmlns:a16="http://schemas.microsoft.com/office/drawing/2014/main" id="{655CE29F-256D-45E3-8DBF-B4099806FBC0}"/>
              </a:ext>
            </a:extLst>
          </p:cNvPr>
          <p:cNvSpPr>
            <a:spLocks noGrp="1"/>
          </p:cNvSpPr>
          <p:nvPr>
            <p:ph type="body" idx="1"/>
          </p:nvPr>
        </p:nvSpPr>
        <p:spPr/>
        <p:txBody>
          <a:bodyPr/>
          <a:lstStyle/>
          <a:p>
            <a:r>
              <a:rPr lang="en-US" dirty="0"/>
              <a:t>Self-Care for Life = Life-Long Learning!</a:t>
            </a:r>
          </a:p>
        </p:txBody>
      </p:sp>
      <p:sp>
        <p:nvSpPr>
          <p:cNvPr id="6" name="TextBox 5">
            <a:extLst>
              <a:ext uri="{FF2B5EF4-FFF2-40B4-BE49-F238E27FC236}">
                <a16:creationId xmlns:a16="http://schemas.microsoft.com/office/drawing/2014/main" id="{CC41D5F8-F8B5-4FBB-83A1-DB70E4C93756}"/>
              </a:ext>
            </a:extLst>
          </p:cNvPr>
          <p:cNvSpPr txBox="1"/>
          <p:nvPr/>
        </p:nvSpPr>
        <p:spPr>
          <a:xfrm>
            <a:off x="407624" y="396607"/>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28934699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3B1FE8-7C9A-42C9-806E-9E42B75FCD84}"/>
              </a:ext>
            </a:extLst>
          </p:cNvPr>
          <p:cNvSpPr>
            <a:spLocks noGrp="1"/>
          </p:cNvSpPr>
          <p:nvPr>
            <p:ph type="sldNum" sz="quarter" idx="10"/>
          </p:nvPr>
        </p:nvSpPr>
        <p:spPr/>
        <p:txBody>
          <a:bodyPr/>
          <a:lstStyle/>
          <a:p>
            <a:fld id="{D495E168-DA5E-4888-8D8A-92B118324C14}" type="slidenum">
              <a:rPr lang="en-US" noProof="0" smtClean="0"/>
              <a:pPr/>
              <a:t>63</a:t>
            </a:fld>
            <a:endParaRPr lang="en-US" noProof="0" dirty="0"/>
          </a:p>
        </p:txBody>
      </p:sp>
      <p:sp>
        <p:nvSpPr>
          <p:cNvPr id="3" name="Footer Placeholder 2">
            <a:extLst>
              <a:ext uri="{FF2B5EF4-FFF2-40B4-BE49-F238E27FC236}">
                <a16:creationId xmlns:a16="http://schemas.microsoft.com/office/drawing/2014/main" id="{97684C29-03E4-4275-863E-027CF42396C1}"/>
              </a:ext>
            </a:extLst>
          </p:cNvPr>
          <p:cNvSpPr>
            <a:spLocks noGrp="1"/>
          </p:cNvSpPr>
          <p:nvPr>
            <p:ph type="ftr" sz="quarter" idx="12"/>
          </p:nvPr>
        </p:nvSpPr>
        <p:spPr/>
        <p:txBody>
          <a:bodyPr/>
          <a:lstStyle/>
          <a:p>
            <a:r>
              <a:rPr lang="en-US" dirty="0"/>
              <a:t>5 years, 200 students</a:t>
            </a:r>
            <a:endParaRPr lang="en-US" noProof="0" dirty="0"/>
          </a:p>
        </p:txBody>
      </p:sp>
      <p:sp>
        <p:nvSpPr>
          <p:cNvPr id="4" name="Text Placeholder 3">
            <a:extLst>
              <a:ext uri="{FF2B5EF4-FFF2-40B4-BE49-F238E27FC236}">
                <a16:creationId xmlns:a16="http://schemas.microsoft.com/office/drawing/2014/main" id="{5C4BCD14-7DBE-4ABE-8C6D-78EE9268C62E}"/>
              </a:ext>
            </a:extLst>
          </p:cNvPr>
          <p:cNvSpPr>
            <a:spLocks noGrp="1"/>
          </p:cNvSpPr>
          <p:nvPr>
            <p:ph type="body" sz="quarter" idx="16"/>
          </p:nvPr>
        </p:nvSpPr>
        <p:spPr>
          <a:xfrm>
            <a:off x="841248" y="3359239"/>
            <a:ext cx="3976558" cy="2252574"/>
          </a:xfrm>
        </p:spPr>
        <p:txBody>
          <a:bodyPr/>
          <a:lstStyle/>
          <a:p>
            <a:r>
              <a:rPr lang="en-US" dirty="0"/>
              <a:t>On a scale from 1 to 5, with 1 being low and 5 being high…</a:t>
            </a:r>
          </a:p>
        </p:txBody>
      </p:sp>
      <p:sp>
        <p:nvSpPr>
          <p:cNvPr id="5" name="Title 4">
            <a:extLst>
              <a:ext uri="{FF2B5EF4-FFF2-40B4-BE49-F238E27FC236}">
                <a16:creationId xmlns:a16="http://schemas.microsoft.com/office/drawing/2014/main" id="{67599F0A-6B72-4FD9-866C-5809B00221D5}"/>
              </a:ext>
            </a:extLst>
          </p:cNvPr>
          <p:cNvSpPr>
            <a:spLocks noGrp="1"/>
          </p:cNvSpPr>
          <p:nvPr>
            <p:ph type="title"/>
          </p:nvPr>
        </p:nvSpPr>
        <p:spPr>
          <a:xfrm>
            <a:off x="838200" y="1684832"/>
            <a:ext cx="4173205" cy="1421072"/>
          </a:xfrm>
        </p:spPr>
        <p:txBody>
          <a:bodyPr>
            <a:noAutofit/>
          </a:bodyPr>
          <a:lstStyle/>
          <a:p>
            <a:r>
              <a:rPr lang="en-US" sz="3200" dirty="0"/>
              <a:t>How personally </a:t>
            </a:r>
            <a:br>
              <a:rPr lang="en-US" sz="3200" dirty="0"/>
            </a:br>
            <a:r>
              <a:rPr lang="en-US" sz="3200" dirty="0"/>
              <a:t>valuable was the Self-Care Curriculum?</a:t>
            </a:r>
          </a:p>
        </p:txBody>
      </p:sp>
      <p:graphicFrame>
        <p:nvGraphicFramePr>
          <p:cNvPr id="11" name="Chart Placeholder 10">
            <a:extLst>
              <a:ext uri="{FF2B5EF4-FFF2-40B4-BE49-F238E27FC236}">
                <a16:creationId xmlns:a16="http://schemas.microsoft.com/office/drawing/2014/main" id="{5FFA49BD-98AC-4D7C-8B68-70D81B7D23CA}"/>
              </a:ext>
            </a:extLst>
          </p:cNvPr>
          <p:cNvGraphicFramePr>
            <a:graphicFrameLocks noGrp="1"/>
          </p:cNvGraphicFramePr>
          <p:nvPr>
            <p:ph type="chart" sz="quarter" idx="32"/>
            <p:extLst>
              <p:ext uri="{D42A27DB-BD31-4B8C-83A1-F6EECF244321}">
                <p14:modId xmlns:p14="http://schemas.microsoft.com/office/powerpoint/2010/main" val="3028114642"/>
              </p:ext>
            </p:extLst>
          </p:nvPr>
        </p:nvGraphicFramePr>
        <p:xfrm>
          <a:off x="5821279" y="1111046"/>
          <a:ext cx="5445209" cy="45007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496487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7C0613-F562-4C3C-A5E7-F4173F99BE20}"/>
              </a:ext>
            </a:extLst>
          </p:cNvPr>
          <p:cNvSpPr>
            <a:spLocks noGrp="1"/>
          </p:cNvSpPr>
          <p:nvPr>
            <p:ph type="sldNum" sz="quarter" idx="10"/>
          </p:nvPr>
        </p:nvSpPr>
        <p:spPr/>
        <p:txBody>
          <a:bodyPr/>
          <a:lstStyle/>
          <a:p>
            <a:fld id="{D495E168-DA5E-4888-8D8A-92B118324C14}" type="slidenum">
              <a:rPr lang="en-US" noProof="0" smtClean="0"/>
              <a:pPr/>
              <a:t>64</a:t>
            </a:fld>
            <a:endParaRPr lang="en-US" noProof="0" dirty="0"/>
          </a:p>
        </p:txBody>
      </p:sp>
      <p:sp>
        <p:nvSpPr>
          <p:cNvPr id="3" name="Footer Placeholder 2">
            <a:extLst>
              <a:ext uri="{FF2B5EF4-FFF2-40B4-BE49-F238E27FC236}">
                <a16:creationId xmlns:a16="http://schemas.microsoft.com/office/drawing/2014/main" id="{07DED694-F1F9-4916-84FC-E0A0C64065F0}"/>
              </a:ext>
            </a:extLst>
          </p:cNvPr>
          <p:cNvSpPr>
            <a:spLocks noGrp="1"/>
          </p:cNvSpPr>
          <p:nvPr>
            <p:ph type="ftr" sz="quarter" idx="12"/>
          </p:nvPr>
        </p:nvSpPr>
        <p:spPr/>
        <p:txBody>
          <a:bodyPr/>
          <a:lstStyle/>
          <a:p>
            <a:r>
              <a:rPr lang="en-US" dirty="0"/>
              <a:t>5 years, 200 students</a:t>
            </a:r>
          </a:p>
          <a:p>
            <a:endParaRPr lang="en-US" noProof="0" dirty="0"/>
          </a:p>
        </p:txBody>
      </p:sp>
      <p:sp>
        <p:nvSpPr>
          <p:cNvPr id="4" name="Text Placeholder 3">
            <a:extLst>
              <a:ext uri="{FF2B5EF4-FFF2-40B4-BE49-F238E27FC236}">
                <a16:creationId xmlns:a16="http://schemas.microsoft.com/office/drawing/2014/main" id="{159DB17C-6A91-497D-9B4F-58FB6BF5284C}"/>
              </a:ext>
            </a:extLst>
          </p:cNvPr>
          <p:cNvSpPr>
            <a:spLocks noGrp="1"/>
          </p:cNvSpPr>
          <p:nvPr>
            <p:ph type="body" sz="quarter" idx="16"/>
          </p:nvPr>
        </p:nvSpPr>
        <p:spPr/>
        <p:txBody>
          <a:bodyPr/>
          <a:lstStyle/>
          <a:p>
            <a:r>
              <a:rPr lang="en-US" dirty="0"/>
              <a:t>On a scale from 1 to 5, with 1 being low and 5 being high…</a:t>
            </a:r>
          </a:p>
          <a:p>
            <a:endParaRPr lang="en-US" dirty="0"/>
          </a:p>
        </p:txBody>
      </p:sp>
      <p:sp>
        <p:nvSpPr>
          <p:cNvPr id="5" name="Title 4">
            <a:extLst>
              <a:ext uri="{FF2B5EF4-FFF2-40B4-BE49-F238E27FC236}">
                <a16:creationId xmlns:a16="http://schemas.microsoft.com/office/drawing/2014/main" id="{3CE35A4B-2E8A-4536-826E-E7A8C1568585}"/>
              </a:ext>
            </a:extLst>
          </p:cNvPr>
          <p:cNvSpPr>
            <a:spLocks noGrp="1"/>
          </p:cNvSpPr>
          <p:nvPr>
            <p:ph type="title"/>
          </p:nvPr>
        </p:nvSpPr>
        <p:spPr>
          <a:xfrm>
            <a:off x="841248" y="1780340"/>
            <a:ext cx="4357688" cy="1325563"/>
          </a:xfrm>
        </p:spPr>
        <p:txBody>
          <a:bodyPr>
            <a:normAutofit fontScale="90000"/>
          </a:bodyPr>
          <a:lstStyle/>
          <a:p>
            <a:r>
              <a:rPr lang="en-US" sz="3200" dirty="0"/>
              <a:t>How professionally </a:t>
            </a:r>
            <a:br>
              <a:rPr lang="en-US" sz="3200" dirty="0"/>
            </a:br>
            <a:r>
              <a:rPr lang="en-US" sz="3200" dirty="0"/>
              <a:t>valuable was the </a:t>
            </a:r>
            <a:br>
              <a:rPr lang="en-US" sz="3200" dirty="0"/>
            </a:br>
            <a:r>
              <a:rPr lang="en-US" sz="3200" dirty="0"/>
              <a:t>Self-Care Curriculum?</a:t>
            </a:r>
          </a:p>
        </p:txBody>
      </p:sp>
      <p:graphicFrame>
        <p:nvGraphicFramePr>
          <p:cNvPr id="9" name="Chart Placeholder 8">
            <a:extLst>
              <a:ext uri="{FF2B5EF4-FFF2-40B4-BE49-F238E27FC236}">
                <a16:creationId xmlns:a16="http://schemas.microsoft.com/office/drawing/2014/main" id="{AE6E47D0-1FBB-4FC8-A670-008B11B5C45F}"/>
              </a:ext>
            </a:extLst>
          </p:cNvPr>
          <p:cNvGraphicFramePr>
            <a:graphicFrameLocks noGrp="1"/>
          </p:cNvGraphicFramePr>
          <p:nvPr>
            <p:ph type="chart" sz="quarter" idx="32"/>
            <p:extLst>
              <p:ext uri="{D42A27DB-BD31-4B8C-83A1-F6EECF244321}">
                <p14:modId xmlns:p14="http://schemas.microsoft.com/office/powerpoint/2010/main" val="2692401226"/>
              </p:ext>
            </p:extLst>
          </p:nvPr>
        </p:nvGraphicFramePr>
        <p:xfrm>
          <a:off x="5299587" y="953729"/>
          <a:ext cx="5966902" cy="47391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231096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9D9A5A-7E42-49AE-953F-1E23D934DF2D}"/>
              </a:ext>
            </a:extLst>
          </p:cNvPr>
          <p:cNvSpPr>
            <a:spLocks noGrp="1"/>
          </p:cNvSpPr>
          <p:nvPr>
            <p:ph type="sldNum" sz="quarter" idx="10"/>
          </p:nvPr>
        </p:nvSpPr>
        <p:spPr/>
        <p:txBody>
          <a:bodyPr/>
          <a:lstStyle/>
          <a:p>
            <a:fld id="{D495E168-DA5E-4888-8D8A-92B118324C14}" type="slidenum">
              <a:rPr lang="en-US" noProof="0" smtClean="0"/>
              <a:pPr/>
              <a:t>65</a:t>
            </a:fld>
            <a:endParaRPr lang="en-US" noProof="0" dirty="0"/>
          </a:p>
        </p:txBody>
      </p:sp>
      <p:sp>
        <p:nvSpPr>
          <p:cNvPr id="3" name="Footer Placeholder 2">
            <a:extLst>
              <a:ext uri="{FF2B5EF4-FFF2-40B4-BE49-F238E27FC236}">
                <a16:creationId xmlns:a16="http://schemas.microsoft.com/office/drawing/2014/main" id="{794CD472-B46E-48C3-8F2F-11C57F706452}"/>
              </a:ext>
            </a:extLst>
          </p:cNvPr>
          <p:cNvSpPr>
            <a:spLocks noGrp="1"/>
          </p:cNvSpPr>
          <p:nvPr>
            <p:ph type="ftr" sz="quarter" idx="12"/>
          </p:nvPr>
        </p:nvSpPr>
        <p:spPr/>
        <p:txBody>
          <a:bodyPr/>
          <a:lstStyle/>
          <a:p>
            <a:r>
              <a:rPr lang="en-US" noProof="0" dirty="0"/>
              <a:t>5 years, 200 students</a:t>
            </a:r>
          </a:p>
        </p:txBody>
      </p:sp>
      <p:sp>
        <p:nvSpPr>
          <p:cNvPr id="4" name="Text Placeholder 3">
            <a:extLst>
              <a:ext uri="{FF2B5EF4-FFF2-40B4-BE49-F238E27FC236}">
                <a16:creationId xmlns:a16="http://schemas.microsoft.com/office/drawing/2014/main" id="{09DE6690-75F9-4353-B9E9-E8503972074A}"/>
              </a:ext>
            </a:extLst>
          </p:cNvPr>
          <p:cNvSpPr>
            <a:spLocks noGrp="1"/>
          </p:cNvSpPr>
          <p:nvPr>
            <p:ph type="body" sz="quarter" idx="16"/>
          </p:nvPr>
        </p:nvSpPr>
        <p:spPr/>
        <p:txBody>
          <a:bodyPr/>
          <a:lstStyle/>
          <a:p>
            <a:r>
              <a:rPr lang="en-US" dirty="0"/>
              <a:t>On a scale from 1 to 5, with 1 being low and 5 being high…</a:t>
            </a:r>
          </a:p>
          <a:p>
            <a:endParaRPr lang="en-US" dirty="0"/>
          </a:p>
        </p:txBody>
      </p:sp>
      <p:sp>
        <p:nvSpPr>
          <p:cNvPr id="5" name="Title 4">
            <a:extLst>
              <a:ext uri="{FF2B5EF4-FFF2-40B4-BE49-F238E27FC236}">
                <a16:creationId xmlns:a16="http://schemas.microsoft.com/office/drawing/2014/main" id="{2E05294D-D147-4D6D-A85B-9BCF0531AD96}"/>
              </a:ext>
            </a:extLst>
          </p:cNvPr>
          <p:cNvSpPr>
            <a:spLocks noGrp="1"/>
          </p:cNvSpPr>
          <p:nvPr>
            <p:ph type="title"/>
          </p:nvPr>
        </p:nvSpPr>
        <p:spPr>
          <a:xfrm>
            <a:off x="841248" y="1246187"/>
            <a:ext cx="4357688" cy="2161001"/>
          </a:xfrm>
        </p:spPr>
        <p:txBody>
          <a:bodyPr>
            <a:normAutofit/>
          </a:bodyPr>
          <a:lstStyle/>
          <a:p>
            <a:r>
              <a:rPr lang="en-US" sz="3200" dirty="0"/>
              <a:t>In your opinion, how important is the Self-Care Curriculum to your MSW education?</a:t>
            </a:r>
          </a:p>
        </p:txBody>
      </p:sp>
      <p:graphicFrame>
        <p:nvGraphicFramePr>
          <p:cNvPr id="9" name="Chart Placeholder 8">
            <a:extLst>
              <a:ext uri="{FF2B5EF4-FFF2-40B4-BE49-F238E27FC236}">
                <a16:creationId xmlns:a16="http://schemas.microsoft.com/office/drawing/2014/main" id="{BB538562-EC71-426B-B0BC-92FEB8AA50D8}"/>
              </a:ext>
            </a:extLst>
          </p:cNvPr>
          <p:cNvGraphicFramePr>
            <a:graphicFrameLocks noGrp="1"/>
          </p:cNvGraphicFramePr>
          <p:nvPr>
            <p:ph type="chart" sz="quarter" idx="32"/>
            <p:extLst>
              <p:ext uri="{D42A27DB-BD31-4B8C-83A1-F6EECF244321}">
                <p14:modId xmlns:p14="http://schemas.microsoft.com/office/powerpoint/2010/main" val="2903503181"/>
              </p:ext>
            </p:extLst>
          </p:nvPr>
        </p:nvGraphicFramePr>
        <p:xfrm>
          <a:off x="5506065" y="1052052"/>
          <a:ext cx="5760423" cy="455976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349024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41A5E69-5BE3-4435-95A2-CBF9E450635B}"/>
              </a:ext>
            </a:extLst>
          </p:cNvPr>
          <p:cNvSpPr>
            <a:spLocks noGrp="1"/>
          </p:cNvSpPr>
          <p:nvPr>
            <p:ph type="sldNum" sz="quarter" idx="10"/>
          </p:nvPr>
        </p:nvSpPr>
        <p:spPr/>
        <p:txBody>
          <a:bodyPr/>
          <a:lstStyle/>
          <a:p>
            <a:fld id="{D495E168-DA5E-4888-8D8A-92B118324C14}" type="slidenum">
              <a:rPr lang="en-US" noProof="0" smtClean="0"/>
              <a:pPr/>
              <a:t>66</a:t>
            </a:fld>
            <a:endParaRPr lang="en-US" noProof="0" dirty="0"/>
          </a:p>
        </p:txBody>
      </p:sp>
      <p:sp>
        <p:nvSpPr>
          <p:cNvPr id="3" name="Footer Placeholder 2">
            <a:extLst>
              <a:ext uri="{FF2B5EF4-FFF2-40B4-BE49-F238E27FC236}">
                <a16:creationId xmlns:a16="http://schemas.microsoft.com/office/drawing/2014/main" id="{F3ABCED1-B67F-44E5-8DE2-DB3F299E9443}"/>
              </a:ext>
            </a:extLst>
          </p:cNvPr>
          <p:cNvSpPr>
            <a:spLocks noGrp="1"/>
          </p:cNvSpPr>
          <p:nvPr>
            <p:ph type="ftr" sz="quarter" idx="12"/>
          </p:nvPr>
        </p:nvSpPr>
        <p:spPr/>
        <p:txBody>
          <a:bodyPr/>
          <a:lstStyle/>
          <a:p>
            <a:r>
              <a:rPr lang="en-US" dirty="0"/>
              <a:t>6 years, 237 students</a:t>
            </a:r>
          </a:p>
          <a:p>
            <a:r>
              <a:rPr lang="en-US" dirty="0"/>
              <a:t>All of the 2021 graduates said "YES!"</a:t>
            </a:r>
          </a:p>
        </p:txBody>
      </p:sp>
      <p:sp>
        <p:nvSpPr>
          <p:cNvPr id="4" name="Text Placeholder 3">
            <a:extLst>
              <a:ext uri="{FF2B5EF4-FFF2-40B4-BE49-F238E27FC236}">
                <a16:creationId xmlns:a16="http://schemas.microsoft.com/office/drawing/2014/main" id="{82B0B9DD-B7BD-44C1-A6DD-4FE96021AB04}"/>
              </a:ext>
            </a:extLst>
          </p:cNvPr>
          <p:cNvSpPr>
            <a:spLocks noGrp="1"/>
          </p:cNvSpPr>
          <p:nvPr>
            <p:ph type="body" sz="quarter" idx="16"/>
          </p:nvPr>
        </p:nvSpPr>
        <p:spPr/>
        <p:txBody>
          <a:bodyPr/>
          <a:lstStyle/>
          <a:p>
            <a:r>
              <a:rPr lang="en-US" dirty="0"/>
              <a:t>No or Yes</a:t>
            </a:r>
          </a:p>
        </p:txBody>
      </p:sp>
      <p:sp>
        <p:nvSpPr>
          <p:cNvPr id="5" name="Title 4">
            <a:extLst>
              <a:ext uri="{FF2B5EF4-FFF2-40B4-BE49-F238E27FC236}">
                <a16:creationId xmlns:a16="http://schemas.microsoft.com/office/drawing/2014/main" id="{F0AB66AB-BA67-445C-AA67-489AFDCCE34E}"/>
              </a:ext>
            </a:extLst>
          </p:cNvPr>
          <p:cNvSpPr>
            <a:spLocks noGrp="1"/>
          </p:cNvSpPr>
          <p:nvPr>
            <p:ph type="title"/>
          </p:nvPr>
        </p:nvSpPr>
        <p:spPr>
          <a:xfrm>
            <a:off x="838200" y="766916"/>
            <a:ext cx="4357688" cy="2910348"/>
          </a:xfrm>
        </p:spPr>
        <p:txBody>
          <a:bodyPr>
            <a:normAutofit/>
          </a:bodyPr>
          <a:lstStyle/>
          <a:p>
            <a:r>
              <a:rPr lang="en-US" sz="3600" dirty="0"/>
              <a:t>In your opinion, should Self-Care be included in the MSW Curriculum?</a:t>
            </a:r>
          </a:p>
        </p:txBody>
      </p:sp>
      <p:graphicFrame>
        <p:nvGraphicFramePr>
          <p:cNvPr id="9" name="Chart Placeholder 8">
            <a:extLst>
              <a:ext uri="{FF2B5EF4-FFF2-40B4-BE49-F238E27FC236}">
                <a16:creationId xmlns:a16="http://schemas.microsoft.com/office/drawing/2014/main" id="{C1E163D1-6960-47B2-876B-FD741B5BA25F}"/>
              </a:ext>
            </a:extLst>
          </p:cNvPr>
          <p:cNvGraphicFramePr>
            <a:graphicFrameLocks noGrp="1"/>
          </p:cNvGraphicFramePr>
          <p:nvPr>
            <p:ph type="chart" sz="quarter" idx="32"/>
            <p:extLst>
              <p:ext uri="{D42A27DB-BD31-4B8C-83A1-F6EECF244321}">
                <p14:modId xmlns:p14="http://schemas.microsoft.com/office/powerpoint/2010/main" val="3134938999"/>
              </p:ext>
            </p:extLst>
          </p:nvPr>
        </p:nvGraphicFramePr>
        <p:xfrm>
          <a:off x="5978935" y="1088872"/>
          <a:ext cx="4284663" cy="4365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27666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DC40DDD-68B6-4757-B175-6E53B712993F}"/>
              </a:ext>
            </a:extLst>
          </p:cNvPr>
          <p:cNvSpPr>
            <a:spLocks noGrp="1"/>
          </p:cNvSpPr>
          <p:nvPr>
            <p:ph type="sldNum" sz="quarter" idx="10"/>
          </p:nvPr>
        </p:nvSpPr>
        <p:spPr/>
        <p:txBody>
          <a:bodyPr/>
          <a:lstStyle/>
          <a:p>
            <a:fld id="{D495E168-DA5E-4888-8D8A-92B118324C14}" type="slidenum">
              <a:rPr lang="en-US" noProof="0" smtClean="0"/>
              <a:pPr/>
              <a:t>67</a:t>
            </a:fld>
            <a:endParaRPr lang="en-US" noProof="0" dirty="0"/>
          </a:p>
        </p:txBody>
      </p:sp>
      <p:pic>
        <p:nvPicPr>
          <p:cNvPr id="6" name="Online Media 5" title="Self-Care">
            <a:hlinkClick r:id="" action="ppaction://media"/>
            <a:extLst>
              <a:ext uri="{FF2B5EF4-FFF2-40B4-BE49-F238E27FC236}">
                <a16:creationId xmlns:a16="http://schemas.microsoft.com/office/drawing/2014/main" id="{F14160B4-F9EA-457C-AC23-440B3C5735AB}"/>
              </a:ext>
            </a:extLst>
          </p:cNvPr>
          <p:cNvPicPr>
            <a:picLocks noGrp="1" noRot="1" noChangeAspect="1"/>
          </p:cNvPicPr>
          <p:nvPr>
            <p:ph idx="1"/>
            <a:videoFile r:link="rId1"/>
          </p:nvPr>
        </p:nvPicPr>
        <p:blipFill>
          <a:blip r:embed="rId3"/>
          <a:stretch>
            <a:fillRect/>
          </a:stretch>
        </p:blipFill>
        <p:spPr>
          <a:xfrm>
            <a:off x="904309" y="1062990"/>
            <a:ext cx="9833940" cy="5556552"/>
          </a:xfrm>
          <a:prstGeom prst="rect">
            <a:avLst/>
          </a:prstGeom>
        </p:spPr>
      </p:pic>
      <p:sp>
        <p:nvSpPr>
          <p:cNvPr id="5" name="Title 4">
            <a:extLst>
              <a:ext uri="{FF2B5EF4-FFF2-40B4-BE49-F238E27FC236}">
                <a16:creationId xmlns:a16="http://schemas.microsoft.com/office/drawing/2014/main" id="{47FB6DB9-A8F0-46A6-B694-74B24C9E8BDE}"/>
              </a:ext>
            </a:extLst>
          </p:cNvPr>
          <p:cNvSpPr>
            <a:spLocks noGrp="1"/>
          </p:cNvSpPr>
          <p:nvPr>
            <p:ph type="title"/>
          </p:nvPr>
        </p:nvSpPr>
        <p:spPr>
          <a:xfrm>
            <a:off x="1971274" y="0"/>
            <a:ext cx="7700010" cy="1325563"/>
          </a:xfrm>
        </p:spPr>
        <p:txBody>
          <a:bodyPr/>
          <a:lstStyle/>
          <a:p>
            <a:r>
              <a:rPr lang="en-US" dirty="0"/>
              <a:t>Self-Care Curriculum in IFS</a:t>
            </a:r>
          </a:p>
        </p:txBody>
      </p:sp>
    </p:spTree>
    <p:extLst>
      <p:ext uri="{BB962C8B-B14F-4D97-AF65-F5344CB8AC3E}">
        <p14:creationId xmlns:p14="http://schemas.microsoft.com/office/powerpoint/2010/main" val="217376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48F8078-0014-4BD2-AF93-49DDA5B1BFE0}"/>
              </a:ext>
            </a:extLst>
          </p:cNvPr>
          <p:cNvSpPr>
            <a:spLocks noGrp="1"/>
          </p:cNvSpPr>
          <p:nvPr>
            <p:ph type="sldNum" sz="quarter" idx="10"/>
          </p:nvPr>
        </p:nvSpPr>
        <p:spPr/>
        <p:txBody>
          <a:bodyPr/>
          <a:lstStyle/>
          <a:p>
            <a:fld id="{D495E168-DA5E-4888-8D8A-92B118324C14}" type="slidenum">
              <a:rPr lang="en-US" noProof="0" smtClean="0"/>
              <a:pPr/>
              <a:t>68</a:t>
            </a:fld>
            <a:endParaRPr lang="en-US" noProof="0" dirty="0"/>
          </a:p>
        </p:txBody>
      </p:sp>
      <p:sp>
        <p:nvSpPr>
          <p:cNvPr id="4" name="Title 3">
            <a:extLst>
              <a:ext uri="{FF2B5EF4-FFF2-40B4-BE49-F238E27FC236}">
                <a16:creationId xmlns:a16="http://schemas.microsoft.com/office/drawing/2014/main" id="{71AAC518-28FA-4CE3-B1A9-814925F9477C}"/>
              </a:ext>
            </a:extLst>
          </p:cNvPr>
          <p:cNvSpPr>
            <a:spLocks noGrp="1"/>
          </p:cNvSpPr>
          <p:nvPr>
            <p:ph type="title"/>
          </p:nvPr>
        </p:nvSpPr>
        <p:spPr/>
        <p:txBody>
          <a:bodyPr/>
          <a:lstStyle/>
          <a:p>
            <a:r>
              <a:rPr lang="en-US" dirty="0"/>
              <a:t>Self-Care Curriculum</a:t>
            </a:r>
          </a:p>
        </p:txBody>
      </p:sp>
      <p:sp>
        <p:nvSpPr>
          <p:cNvPr id="7" name="TextBox 6">
            <a:extLst>
              <a:ext uri="{FF2B5EF4-FFF2-40B4-BE49-F238E27FC236}">
                <a16:creationId xmlns:a16="http://schemas.microsoft.com/office/drawing/2014/main" id="{F7C454F4-D2CC-42C6-8FB6-A58B3D73D4C5}"/>
              </a:ext>
            </a:extLst>
          </p:cNvPr>
          <p:cNvSpPr txBox="1"/>
          <p:nvPr/>
        </p:nvSpPr>
        <p:spPr>
          <a:xfrm>
            <a:off x="713129" y="1717279"/>
            <a:ext cx="10765741" cy="4678204"/>
          </a:xfrm>
          <a:prstGeom prst="rect">
            <a:avLst/>
          </a:prstGeom>
          <a:noFill/>
        </p:spPr>
        <p:txBody>
          <a:bodyPr wrap="square" rtlCol="0">
            <a:spAutoFit/>
          </a:bodyPr>
          <a:lstStyle/>
          <a:p>
            <a:r>
              <a:rPr lang="en-US" dirty="0">
                <a:solidFill>
                  <a:schemeClr val="bg1"/>
                </a:solidFill>
              </a:rPr>
              <a:t>Each week we will either:</a:t>
            </a:r>
          </a:p>
          <a:p>
            <a:pPr lvl="1"/>
            <a:r>
              <a:rPr lang="en-US" dirty="0">
                <a:solidFill>
                  <a:schemeClr val="bg1"/>
                </a:solidFill>
              </a:rPr>
              <a:t> *take a self-care assessment or </a:t>
            </a:r>
          </a:p>
          <a:p>
            <a:pPr lvl="1"/>
            <a:r>
              <a:rPr lang="en-US" dirty="0">
                <a:solidFill>
                  <a:schemeClr val="bg1"/>
                </a:solidFill>
              </a:rPr>
              <a:t>*discuss a different form of self-care.  </a:t>
            </a:r>
          </a:p>
          <a:p>
            <a:pPr lvl="1"/>
            <a:r>
              <a:rPr lang="en-US" dirty="0">
                <a:solidFill>
                  <a:schemeClr val="bg1"/>
                </a:solidFill>
              </a:rPr>
              <a:t>*All handouts are under the 614R LS “Content” tab or online at the caps.byu.edu website, *“Stress &amp; Biofeedback” section.</a:t>
            </a:r>
          </a:p>
          <a:p>
            <a:pPr lvl="1"/>
            <a:endParaRPr lang="en-US" dirty="0">
              <a:solidFill>
                <a:schemeClr val="bg1"/>
              </a:solidFill>
            </a:endParaRPr>
          </a:p>
          <a:p>
            <a:r>
              <a:rPr lang="en-US" dirty="0">
                <a:solidFill>
                  <a:schemeClr val="bg1"/>
                </a:solidFill>
              </a:rPr>
              <a:t>Weekly Intentional Self-Care Activities- submit via Learning Suite (614R/615R).  Each week you will submit either:</a:t>
            </a:r>
          </a:p>
          <a:p>
            <a:pPr lvl="1"/>
            <a:r>
              <a:rPr lang="en-US" dirty="0">
                <a:solidFill>
                  <a:schemeClr val="bg1"/>
                </a:solidFill>
              </a:rPr>
              <a:t>*one sentence indicating what you did for self-care that week, </a:t>
            </a:r>
          </a:p>
          <a:p>
            <a:pPr lvl="1"/>
            <a:r>
              <a:rPr lang="en-US" dirty="0">
                <a:solidFill>
                  <a:schemeClr val="bg1"/>
                </a:solidFill>
              </a:rPr>
              <a:t>*or a picture of you/your self-care experience that week.</a:t>
            </a:r>
          </a:p>
          <a:p>
            <a:pPr lvl="1"/>
            <a:r>
              <a:rPr lang="en-US" dirty="0">
                <a:solidFill>
                  <a:schemeClr val="bg1"/>
                </a:solidFill>
              </a:rPr>
              <a:t>*and a plan for what you will do next week for self-care (this helps make your self-care more </a:t>
            </a:r>
            <a:r>
              <a:rPr lang="en-US" b="1" dirty="0">
                <a:solidFill>
                  <a:schemeClr val="bg1"/>
                </a:solidFill>
              </a:rPr>
              <a:t>intentional</a:t>
            </a:r>
            <a:r>
              <a:rPr lang="en-US" dirty="0">
                <a:solidFill>
                  <a:schemeClr val="bg1"/>
                </a:solidFill>
              </a:rPr>
              <a:t> in nature).</a:t>
            </a:r>
          </a:p>
          <a:p>
            <a:pPr lvl="1"/>
            <a:endParaRPr lang="en-US" dirty="0">
              <a:solidFill>
                <a:schemeClr val="bg1"/>
              </a:solidFill>
            </a:endParaRPr>
          </a:p>
          <a:p>
            <a:r>
              <a:rPr lang="en-US" b="1" dirty="0">
                <a:solidFill>
                  <a:schemeClr val="bg1"/>
                </a:solidFill>
              </a:rPr>
              <a:t>Weekly Intentional </a:t>
            </a:r>
            <a:r>
              <a:rPr lang="en-US" dirty="0">
                <a:solidFill>
                  <a:schemeClr val="bg1"/>
                </a:solidFill>
              </a:rPr>
              <a:t>participation is important </a:t>
            </a:r>
            <a:r>
              <a:rPr lang="en-US" sz="2800" dirty="0">
                <a:solidFill>
                  <a:schemeClr val="bg1"/>
                </a:solidFill>
              </a:rPr>
              <a:t>(that’s the “regular” part…)</a:t>
            </a:r>
            <a:r>
              <a:rPr lang="en-US" dirty="0">
                <a:solidFill>
                  <a:schemeClr val="bg1"/>
                </a:solidFill>
              </a:rPr>
              <a:t>  Submissions are due each Saturday night.</a:t>
            </a:r>
          </a:p>
          <a:p>
            <a:r>
              <a:rPr lang="en-US" dirty="0">
                <a:solidFill>
                  <a:schemeClr val="bg1"/>
                </a:solidFill>
              </a:rPr>
              <a:t>Why assignments?  No Guilt … Permission to practice!</a:t>
            </a:r>
          </a:p>
        </p:txBody>
      </p:sp>
    </p:spTree>
    <p:extLst>
      <p:ext uri="{BB962C8B-B14F-4D97-AF65-F5344CB8AC3E}">
        <p14:creationId xmlns:p14="http://schemas.microsoft.com/office/powerpoint/2010/main" val="32995352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03B9EB-9487-4BC4-83A3-8C804990CC12}"/>
              </a:ext>
            </a:extLst>
          </p:cNvPr>
          <p:cNvSpPr>
            <a:spLocks noGrp="1"/>
          </p:cNvSpPr>
          <p:nvPr>
            <p:ph type="sldNum" sz="quarter" idx="10"/>
          </p:nvPr>
        </p:nvSpPr>
        <p:spPr/>
        <p:txBody>
          <a:bodyPr/>
          <a:lstStyle/>
          <a:p>
            <a:fld id="{D495E168-DA5E-4888-8D8A-92B118324C14}" type="slidenum">
              <a:rPr lang="en-US" noProof="0" smtClean="0"/>
              <a:pPr/>
              <a:t>69</a:t>
            </a:fld>
            <a:endParaRPr lang="en-US" noProof="0" dirty="0"/>
          </a:p>
        </p:txBody>
      </p:sp>
      <p:sp>
        <p:nvSpPr>
          <p:cNvPr id="3" name="Footer Placeholder 2">
            <a:extLst>
              <a:ext uri="{FF2B5EF4-FFF2-40B4-BE49-F238E27FC236}">
                <a16:creationId xmlns:a16="http://schemas.microsoft.com/office/drawing/2014/main" id="{C9CDFEAB-253D-41F4-99B9-44854BAE56FA}"/>
              </a:ext>
            </a:extLst>
          </p:cNvPr>
          <p:cNvSpPr>
            <a:spLocks noGrp="1"/>
          </p:cNvSpPr>
          <p:nvPr>
            <p:ph type="ftr" sz="quarter" idx="12"/>
          </p:nvPr>
        </p:nvSpPr>
        <p:spPr/>
        <p:txBody>
          <a:bodyPr/>
          <a:lstStyle/>
          <a:p>
            <a:r>
              <a:rPr lang="en-US" noProof="0" dirty="0"/>
              <a:t>You tube Ferdinand Calming Goat</a:t>
            </a:r>
          </a:p>
        </p:txBody>
      </p:sp>
      <p:sp>
        <p:nvSpPr>
          <p:cNvPr id="4" name="Title 3">
            <a:extLst>
              <a:ext uri="{FF2B5EF4-FFF2-40B4-BE49-F238E27FC236}">
                <a16:creationId xmlns:a16="http://schemas.microsoft.com/office/drawing/2014/main" id="{315BDCBD-9E31-494F-8CA0-5671224D24C3}"/>
              </a:ext>
            </a:extLst>
          </p:cNvPr>
          <p:cNvSpPr>
            <a:spLocks noGrp="1"/>
          </p:cNvSpPr>
          <p:nvPr>
            <p:ph type="title"/>
          </p:nvPr>
        </p:nvSpPr>
        <p:spPr/>
        <p:txBody>
          <a:bodyPr/>
          <a:lstStyle/>
          <a:p>
            <a:r>
              <a:rPr lang="en-US" dirty="0"/>
              <a:t>Calm Mind; Calm Body</a:t>
            </a:r>
          </a:p>
        </p:txBody>
      </p:sp>
      <p:pic>
        <p:nvPicPr>
          <p:cNvPr id="6" name="Online Media 5" title="Ferdinand Movie Clip - The Calming Goat (2017) | Movieclips Coming Soon">
            <a:hlinkClick r:id="" action="ppaction://media"/>
            <a:extLst>
              <a:ext uri="{FF2B5EF4-FFF2-40B4-BE49-F238E27FC236}">
                <a16:creationId xmlns:a16="http://schemas.microsoft.com/office/drawing/2014/main" id="{8AEB4DC4-AB96-4D1F-BFCA-833BC4B8880C}"/>
              </a:ext>
            </a:extLst>
          </p:cNvPr>
          <p:cNvPicPr>
            <a:picLocks noGrp="1" noRot="1" noChangeAspect="1"/>
          </p:cNvPicPr>
          <p:nvPr>
            <p:ph type="media" sz="quarter" idx="17"/>
            <a:videoFile r:link="rId1"/>
          </p:nvPr>
        </p:nvPicPr>
        <p:blipFill>
          <a:blip r:embed="rId3"/>
          <a:stretch>
            <a:fillRect/>
          </a:stretch>
        </p:blipFill>
        <p:spPr>
          <a:xfrm>
            <a:off x="2347913" y="1497013"/>
            <a:ext cx="7496175" cy="4216400"/>
          </a:xfrm>
          <a:prstGeom prst="rect">
            <a:avLst/>
          </a:prstGeom>
        </p:spPr>
      </p:pic>
    </p:spTree>
    <p:extLst>
      <p:ext uri="{BB962C8B-B14F-4D97-AF65-F5344CB8AC3E}">
        <p14:creationId xmlns:p14="http://schemas.microsoft.com/office/powerpoint/2010/main" val="308176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ADD4783-78D8-4D97-AE55-920F47CE4790}"/>
              </a:ext>
            </a:extLst>
          </p:cNvPr>
          <p:cNvSpPr>
            <a:spLocks noGrp="1"/>
          </p:cNvSpPr>
          <p:nvPr>
            <p:ph type="sldNum" sz="quarter" idx="10"/>
          </p:nvPr>
        </p:nvSpPr>
        <p:spPr/>
        <p:txBody>
          <a:bodyPr/>
          <a:lstStyle/>
          <a:p>
            <a:fld id="{D495E168-DA5E-4888-8D8A-92B118324C14}" type="slidenum">
              <a:rPr lang="en-US" noProof="0" smtClean="0"/>
              <a:pPr/>
              <a:t>7</a:t>
            </a:fld>
            <a:endParaRPr lang="en-US" noProof="0" dirty="0"/>
          </a:p>
        </p:txBody>
      </p:sp>
      <p:sp>
        <p:nvSpPr>
          <p:cNvPr id="4" name="Title 3">
            <a:extLst>
              <a:ext uri="{FF2B5EF4-FFF2-40B4-BE49-F238E27FC236}">
                <a16:creationId xmlns:a16="http://schemas.microsoft.com/office/drawing/2014/main" id="{004FCBCF-ED66-4740-9914-C2324DC40ED8}"/>
              </a:ext>
            </a:extLst>
          </p:cNvPr>
          <p:cNvSpPr>
            <a:spLocks noGrp="1"/>
          </p:cNvSpPr>
          <p:nvPr>
            <p:ph type="title"/>
          </p:nvPr>
        </p:nvSpPr>
        <p:spPr/>
        <p:txBody>
          <a:bodyPr/>
          <a:lstStyle/>
          <a:p>
            <a:r>
              <a:rPr lang="en-US" dirty="0"/>
              <a:t>Ruth Aguirre, LCSW</a:t>
            </a:r>
            <a:br>
              <a:rPr lang="en-US" dirty="0"/>
            </a:br>
            <a:r>
              <a:rPr lang="en-US" dirty="0"/>
              <a:t>Field Liaison</a:t>
            </a:r>
          </a:p>
        </p:txBody>
      </p:sp>
      <p:sp>
        <p:nvSpPr>
          <p:cNvPr id="5" name="Text Placeholder 4">
            <a:extLst>
              <a:ext uri="{FF2B5EF4-FFF2-40B4-BE49-F238E27FC236}">
                <a16:creationId xmlns:a16="http://schemas.microsoft.com/office/drawing/2014/main" id="{24B14154-955E-425B-8C19-CE4A18667A9F}"/>
              </a:ext>
            </a:extLst>
          </p:cNvPr>
          <p:cNvSpPr>
            <a:spLocks noGrp="1"/>
          </p:cNvSpPr>
          <p:nvPr>
            <p:ph type="body" sz="half" idx="2"/>
          </p:nvPr>
        </p:nvSpPr>
        <p:spPr>
          <a:xfrm>
            <a:off x="839788" y="2289436"/>
            <a:ext cx="4322147" cy="4111364"/>
          </a:xfrm>
        </p:spPr>
        <p:txBody>
          <a:bodyPr>
            <a:normAutofit lnSpcReduction="10000"/>
          </a:bodyPr>
          <a:lstStyle/>
          <a:p>
            <a:r>
              <a:rPr lang="en-US" sz="2400" dirty="0"/>
              <a:t>Provides feedback to Field Director re. progress, problems, strengths, grades, etc.</a:t>
            </a:r>
          </a:p>
          <a:p>
            <a:r>
              <a:rPr lang="en-US" sz="2400" dirty="0"/>
              <a:t>Visits at least once/semester with each student and FI in their internship agency.</a:t>
            </a:r>
          </a:p>
          <a:p>
            <a:r>
              <a:rPr lang="en-US" sz="2400" dirty="0"/>
              <a:t>Teaches half of the Integrative Field Seminars</a:t>
            </a:r>
          </a:p>
          <a:p>
            <a:r>
              <a:rPr lang="en-US" sz="2400" dirty="0"/>
              <a:t>Scores IFS monthly reflections</a:t>
            </a:r>
          </a:p>
          <a:p>
            <a:r>
              <a:rPr lang="en-US" sz="2400" dirty="0"/>
              <a:t>First contact re. in-agency internship concerns</a:t>
            </a:r>
          </a:p>
          <a:p>
            <a:endParaRPr lang="en-US" dirty="0"/>
          </a:p>
        </p:txBody>
      </p:sp>
      <p:pic>
        <p:nvPicPr>
          <p:cNvPr id="3" name="Picture 5" descr="A person smiling for the camera&#10;&#10;Description generated with very high confidence">
            <a:extLst>
              <a:ext uri="{FF2B5EF4-FFF2-40B4-BE49-F238E27FC236}">
                <a16:creationId xmlns:a16="http://schemas.microsoft.com/office/drawing/2014/main" id="{7BBFB6B6-A0F0-4FDA-8231-B3240C40E183}"/>
              </a:ext>
            </a:extLst>
          </p:cNvPr>
          <p:cNvPicPr>
            <a:picLocks noChangeAspect="1"/>
          </p:cNvPicPr>
          <p:nvPr/>
        </p:nvPicPr>
        <p:blipFill>
          <a:blip r:embed="rId2"/>
          <a:stretch>
            <a:fillRect/>
          </a:stretch>
        </p:blipFill>
        <p:spPr>
          <a:xfrm>
            <a:off x="5821279" y="457200"/>
            <a:ext cx="5796867" cy="5809462"/>
          </a:xfrm>
          <a:prstGeom prst="rect">
            <a:avLst/>
          </a:prstGeom>
        </p:spPr>
      </p:pic>
      <p:sp>
        <p:nvSpPr>
          <p:cNvPr id="6" name="TextBox 5">
            <a:extLst>
              <a:ext uri="{FF2B5EF4-FFF2-40B4-BE49-F238E27FC236}">
                <a16:creationId xmlns:a16="http://schemas.microsoft.com/office/drawing/2014/main" id="{B19DD375-86B6-4DB1-A24B-A83C3D078880}"/>
              </a:ext>
            </a:extLst>
          </p:cNvPr>
          <p:cNvSpPr txBox="1"/>
          <p:nvPr/>
        </p:nvSpPr>
        <p:spPr>
          <a:xfrm>
            <a:off x="528810" y="457200"/>
            <a:ext cx="325730" cy="369332"/>
          </a:xfrm>
          <a:prstGeom prst="rect">
            <a:avLst/>
          </a:prstGeom>
          <a:noFill/>
        </p:spPr>
        <p:txBody>
          <a:bodyPr wrap="none" rtlCol="0">
            <a:spAutoFit/>
          </a:bodyPr>
          <a:lstStyle/>
          <a:p>
            <a:r>
              <a:rPr lang="en-US" dirty="0">
                <a:solidFill>
                  <a:schemeClr val="bg1"/>
                </a:solidFill>
              </a:rPr>
              <a:t>R</a:t>
            </a:r>
          </a:p>
        </p:txBody>
      </p:sp>
    </p:spTree>
    <p:extLst>
      <p:ext uri="{BB962C8B-B14F-4D97-AF65-F5344CB8AC3E}">
        <p14:creationId xmlns:p14="http://schemas.microsoft.com/office/powerpoint/2010/main" val="14930255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5197C6-7869-4CA3-8293-B9A8EDB9E84C}"/>
              </a:ext>
            </a:extLst>
          </p:cNvPr>
          <p:cNvSpPr>
            <a:spLocks noGrp="1"/>
          </p:cNvSpPr>
          <p:nvPr>
            <p:ph type="sldNum" sz="quarter" idx="10"/>
          </p:nvPr>
        </p:nvSpPr>
        <p:spPr/>
        <p:txBody>
          <a:bodyPr/>
          <a:lstStyle/>
          <a:p>
            <a:fld id="{D495E168-DA5E-4888-8D8A-92B118324C14}" type="slidenum">
              <a:rPr lang="en-US" noProof="0" smtClean="0"/>
              <a:pPr/>
              <a:t>70</a:t>
            </a:fld>
            <a:endParaRPr lang="en-US" noProof="0" dirty="0"/>
          </a:p>
        </p:txBody>
      </p:sp>
      <p:sp>
        <p:nvSpPr>
          <p:cNvPr id="4" name="Title 3">
            <a:extLst>
              <a:ext uri="{FF2B5EF4-FFF2-40B4-BE49-F238E27FC236}">
                <a16:creationId xmlns:a16="http://schemas.microsoft.com/office/drawing/2014/main" id="{475C2DFA-71E2-4AF2-8D07-241A4753DAB5}"/>
              </a:ext>
            </a:extLst>
          </p:cNvPr>
          <p:cNvSpPr>
            <a:spLocks noGrp="1"/>
          </p:cNvSpPr>
          <p:nvPr>
            <p:ph type="title"/>
          </p:nvPr>
        </p:nvSpPr>
        <p:spPr/>
        <p:txBody>
          <a:bodyPr/>
          <a:lstStyle/>
          <a:p>
            <a:r>
              <a:rPr lang="en-US" dirty="0"/>
              <a:t>Mindfulness Exercises</a:t>
            </a:r>
          </a:p>
        </p:txBody>
      </p:sp>
      <p:sp>
        <p:nvSpPr>
          <p:cNvPr id="5" name="Text Placeholder 4">
            <a:extLst>
              <a:ext uri="{FF2B5EF4-FFF2-40B4-BE49-F238E27FC236}">
                <a16:creationId xmlns:a16="http://schemas.microsoft.com/office/drawing/2014/main" id="{C652F4F8-4C1E-4D49-AB0E-2121F34DD9AF}"/>
              </a:ext>
            </a:extLst>
          </p:cNvPr>
          <p:cNvSpPr>
            <a:spLocks noGrp="1"/>
          </p:cNvSpPr>
          <p:nvPr>
            <p:ph type="body" sz="half" idx="2"/>
          </p:nvPr>
        </p:nvSpPr>
        <p:spPr>
          <a:xfrm>
            <a:off x="838200" y="2177592"/>
            <a:ext cx="3933825" cy="3691396"/>
          </a:xfrm>
        </p:spPr>
        <p:txBody>
          <a:bodyPr>
            <a:normAutofit/>
          </a:bodyPr>
          <a:lstStyle/>
          <a:p>
            <a:r>
              <a:rPr lang="en-US" sz="2800" dirty="0"/>
              <a:t>Circle Breathing</a:t>
            </a:r>
          </a:p>
          <a:p>
            <a:r>
              <a:rPr lang="en-US" sz="2800" dirty="0"/>
              <a:t>Mindful Eating</a:t>
            </a:r>
          </a:p>
          <a:p>
            <a:r>
              <a:rPr lang="en-US" sz="2800" dirty="0"/>
              <a:t>	Hi Chews</a:t>
            </a:r>
          </a:p>
          <a:p>
            <a:r>
              <a:rPr lang="en-US" sz="2800" dirty="0"/>
              <a:t>	Mandarin Oranges</a:t>
            </a:r>
          </a:p>
          <a:p>
            <a:r>
              <a:rPr lang="en-US" sz="2800" dirty="0"/>
              <a:t>5-4-3-2-1</a:t>
            </a:r>
          </a:p>
        </p:txBody>
      </p:sp>
      <p:pic>
        <p:nvPicPr>
          <p:cNvPr id="7" name="Content Placeholder 6">
            <a:extLst>
              <a:ext uri="{FF2B5EF4-FFF2-40B4-BE49-F238E27FC236}">
                <a16:creationId xmlns:a16="http://schemas.microsoft.com/office/drawing/2014/main" id="{68CEF51C-89AC-4A1F-8CE4-8795F41799D4}"/>
              </a:ext>
            </a:extLst>
          </p:cNvPr>
          <p:cNvPicPr>
            <a:picLocks noGrp="1" noChangeAspect="1"/>
          </p:cNvPicPr>
          <p:nvPr>
            <p:ph idx="1"/>
          </p:nvPr>
        </p:nvPicPr>
        <p:blipFill>
          <a:blip r:embed="rId2"/>
          <a:stretch>
            <a:fillRect/>
          </a:stretch>
        </p:blipFill>
        <p:spPr>
          <a:xfrm>
            <a:off x="5180013" y="1174689"/>
            <a:ext cx="6172200" cy="3973635"/>
          </a:xfrm>
          <a:prstGeom prst="rect">
            <a:avLst/>
          </a:prstGeom>
        </p:spPr>
      </p:pic>
    </p:spTree>
    <p:extLst>
      <p:ext uri="{BB962C8B-B14F-4D97-AF65-F5344CB8AC3E}">
        <p14:creationId xmlns:p14="http://schemas.microsoft.com/office/powerpoint/2010/main" val="161590574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05F54-B31D-420C-8AF5-5294E10748F8}"/>
              </a:ext>
            </a:extLst>
          </p:cNvPr>
          <p:cNvSpPr>
            <a:spLocks noGrp="1"/>
          </p:cNvSpPr>
          <p:nvPr>
            <p:ph type="title"/>
          </p:nvPr>
        </p:nvSpPr>
        <p:spPr/>
        <p:txBody>
          <a:bodyPr/>
          <a:lstStyle/>
          <a:p>
            <a:r>
              <a:rPr lang="en-US" dirty="0"/>
              <a:t>Supervision Suggestions &amp; Topics</a:t>
            </a:r>
          </a:p>
        </p:txBody>
      </p:sp>
      <p:sp>
        <p:nvSpPr>
          <p:cNvPr id="3" name="Slide Number Placeholder 2">
            <a:extLst>
              <a:ext uri="{FF2B5EF4-FFF2-40B4-BE49-F238E27FC236}">
                <a16:creationId xmlns:a16="http://schemas.microsoft.com/office/drawing/2014/main" id="{9BB7DB31-1029-4C06-A1AF-FFB720F88BC6}"/>
              </a:ext>
            </a:extLst>
          </p:cNvPr>
          <p:cNvSpPr>
            <a:spLocks noGrp="1"/>
          </p:cNvSpPr>
          <p:nvPr>
            <p:ph type="sldNum" sz="quarter" idx="10"/>
          </p:nvPr>
        </p:nvSpPr>
        <p:spPr/>
        <p:txBody>
          <a:bodyPr/>
          <a:lstStyle/>
          <a:p>
            <a:fld id="{D495E168-DA5E-4888-8D8A-92B118324C14}" type="slidenum">
              <a:rPr lang="en-US" noProof="0" smtClean="0"/>
              <a:pPr/>
              <a:t>71</a:t>
            </a:fld>
            <a:endParaRPr lang="en-US" noProof="0" dirty="0"/>
          </a:p>
        </p:txBody>
      </p:sp>
      <p:sp>
        <p:nvSpPr>
          <p:cNvPr id="4" name="Footer Placeholder 3">
            <a:extLst>
              <a:ext uri="{FF2B5EF4-FFF2-40B4-BE49-F238E27FC236}">
                <a16:creationId xmlns:a16="http://schemas.microsoft.com/office/drawing/2014/main" id="{0DFBD60B-DF43-414A-A276-855A001A63E6}"/>
              </a:ext>
            </a:extLst>
          </p:cNvPr>
          <p:cNvSpPr>
            <a:spLocks noGrp="1"/>
          </p:cNvSpPr>
          <p:nvPr>
            <p:ph type="ftr" sz="quarter" idx="12"/>
          </p:nvPr>
        </p:nvSpPr>
        <p:spPr/>
        <p:txBody>
          <a:bodyPr/>
          <a:lstStyle/>
          <a:p>
            <a:r>
              <a:rPr lang="en-US" noProof="0" dirty="0"/>
              <a:t>Ruth</a:t>
            </a:r>
          </a:p>
        </p:txBody>
      </p:sp>
      <p:sp>
        <p:nvSpPr>
          <p:cNvPr id="5" name="Text Placeholder 4">
            <a:extLst>
              <a:ext uri="{FF2B5EF4-FFF2-40B4-BE49-F238E27FC236}">
                <a16:creationId xmlns:a16="http://schemas.microsoft.com/office/drawing/2014/main" id="{C03613BF-4A5D-4DFD-BCCE-7888131E1410}"/>
              </a:ext>
            </a:extLst>
          </p:cNvPr>
          <p:cNvSpPr>
            <a:spLocks noGrp="1"/>
          </p:cNvSpPr>
          <p:nvPr>
            <p:ph type="body" idx="1"/>
          </p:nvPr>
        </p:nvSpPr>
        <p:spPr/>
        <p:txBody>
          <a:bodyPr/>
          <a:lstStyle/>
          <a:p>
            <a:r>
              <a:rPr lang="en-US" dirty="0"/>
              <a:t>How to get the most from it…</a:t>
            </a:r>
          </a:p>
          <a:p>
            <a:endParaRPr lang="en-US" dirty="0"/>
          </a:p>
        </p:txBody>
      </p:sp>
      <p:sp>
        <p:nvSpPr>
          <p:cNvPr id="6" name="TextBox 5">
            <a:extLst>
              <a:ext uri="{FF2B5EF4-FFF2-40B4-BE49-F238E27FC236}">
                <a16:creationId xmlns:a16="http://schemas.microsoft.com/office/drawing/2014/main" id="{8F065C11-C44C-43F6-B5D9-9D2FE1800720}"/>
              </a:ext>
            </a:extLst>
          </p:cNvPr>
          <p:cNvSpPr txBox="1"/>
          <p:nvPr/>
        </p:nvSpPr>
        <p:spPr>
          <a:xfrm>
            <a:off x="506776" y="407624"/>
            <a:ext cx="325730" cy="369332"/>
          </a:xfrm>
          <a:prstGeom prst="rect">
            <a:avLst/>
          </a:prstGeom>
          <a:noFill/>
        </p:spPr>
        <p:txBody>
          <a:bodyPr wrap="none" rtlCol="0">
            <a:spAutoFit/>
          </a:bodyPr>
          <a:lstStyle/>
          <a:p>
            <a:r>
              <a:rPr lang="en-US" dirty="0">
                <a:solidFill>
                  <a:schemeClr val="bg1"/>
                </a:solidFill>
              </a:rPr>
              <a:t>R</a:t>
            </a:r>
          </a:p>
        </p:txBody>
      </p:sp>
    </p:spTree>
    <p:extLst>
      <p:ext uri="{BB962C8B-B14F-4D97-AF65-F5344CB8AC3E}">
        <p14:creationId xmlns:p14="http://schemas.microsoft.com/office/powerpoint/2010/main" val="16066493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BDDFF7-F8E5-4991-8F44-E23F3EC60BB7}"/>
              </a:ext>
            </a:extLst>
          </p:cNvPr>
          <p:cNvSpPr>
            <a:spLocks noGrp="1"/>
          </p:cNvSpPr>
          <p:nvPr>
            <p:ph type="sldNum" sz="quarter" idx="10"/>
          </p:nvPr>
        </p:nvSpPr>
        <p:spPr/>
        <p:txBody>
          <a:bodyPr/>
          <a:lstStyle/>
          <a:p>
            <a:fld id="{D495E168-DA5E-4888-8D8A-92B118324C14}" type="slidenum">
              <a:rPr lang="en-US" noProof="0" smtClean="0"/>
              <a:pPr/>
              <a:t>72</a:t>
            </a:fld>
            <a:endParaRPr lang="en-US" noProof="0" dirty="0"/>
          </a:p>
        </p:txBody>
      </p:sp>
      <p:pic>
        <p:nvPicPr>
          <p:cNvPr id="4" name="Picture 3">
            <a:extLst>
              <a:ext uri="{FF2B5EF4-FFF2-40B4-BE49-F238E27FC236}">
                <a16:creationId xmlns:a16="http://schemas.microsoft.com/office/drawing/2014/main" id="{654A78A4-AED4-4AA8-B9F6-9DAAB49C80C4}"/>
              </a:ext>
            </a:extLst>
          </p:cNvPr>
          <p:cNvPicPr>
            <a:picLocks noChangeAspect="1"/>
          </p:cNvPicPr>
          <p:nvPr/>
        </p:nvPicPr>
        <p:blipFill>
          <a:blip r:embed="rId2"/>
          <a:stretch>
            <a:fillRect/>
          </a:stretch>
        </p:blipFill>
        <p:spPr>
          <a:xfrm>
            <a:off x="926265" y="366763"/>
            <a:ext cx="4604940" cy="6000836"/>
          </a:xfrm>
          <a:prstGeom prst="rect">
            <a:avLst/>
          </a:prstGeom>
        </p:spPr>
      </p:pic>
      <p:pic>
        <p:nvPicPr>
          <p:cNvPr id="5" name="Picture 4">
            <a:extLst>
              <a:ext uri="{FF2B5EF4-FFF2-40B4-BE49-F238E27FC236}">
                <a16:creationId xmlns:a16="http://schemas.microsoft.com/office/drawing/2014/main" id="{7D0C4810-34EF-455F-9295-61C7154B03DA}"/>
              </a:ext>
            </a:extLst>
          </p:cNvPr>
          <p:cNvPicPr>
            <a:picLocks noChangeAspect="1"/>
          </p:cNvPicPr>
          <p:nvPr/>
        </p:nvPicPr>
        <p:blipFill>
          <a:blip r:embed="rId3"/>
          <a:stretch>
            <a:fillRect/>
          </a:stretch>
        </p:blipFill>
        <p:spPr>
          <a:xfrm>
            <a:off x="6808861" y="305793"/>
            <a:ext cx="4604940" cy="6064853"/>
          </a:xfrm>
          <a:prstGeom prst="rect">
            <a:avLst/>
          </a:prstGeom>
        </p:spPr>
      </p:pic>
    </p:spTree>
    <p:extLst>
      <p:ext uri="{BB962C8B-B14F-4D97-AF65-F5344CB8AC3E}">
        <p14:creationId xmlns:p14="http://schemas.microsoft.com/office/powerpoint/2010/main" val="3752803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FB4E9-A231-4288-853F-CA9CB8870890}"/>
              </a:ext>
            </a:extLst>
          </p:cNvPr>
          <p:cNvSpPr>
            <a:spLocks noGrp="1"/>
          </p:cNvSpPr>
          <p:nvPr>
            <p:ph type="title"/>
          </p:nvPr>
        </p:nvSpPr>
        <p:spPr/>
        <p:txBody>
          <a:bodyPr/>
          <a:lstStyle/>
          <a:p>
            <a:r>
              <a:rPr lang="en-US" dirty="0"/>
              <a:t>Flow of Internship</a:t>
            </a:r>
          </a:p>
        </p:txBody>
      </p:sp>
      <p:sp>
        <p:nvSpPr>
          <p:cNvPr id="3" name="Slide Number Placeholder 2">
            <a:extLst>
              <a:ext uri="{FF2B5EF4-FFF2-40B4-BE49-F238E27FC236}">
                <a16:creationId xmlns:a16="http://schemas.microsoft.com/office/drawing/2014/main" id="{0B6CEA85-FA39-47B8-8944-1CE524136E5C}"/>
              </a:ext>
            </a:extLst>
          </p:cNvPr>
          <p:cNvSpPr>
            <a:spLocks noGrp="1"/>
          </p:cNvSpPr>
          <p:nvPr>
            <p:ph type="sldNum" sz="quarter" idx="10"/>
          </p:nvPr>
        </p:nvSpPr>
        <p:spPr/>
        <p:txBody>
          <a:bodyPr/>
          <a:lstStyle/>
          <a:p>
            <a:fld id="{D495E168-DA5E-4888-8D8A-92B118324C14}" type="slidenum">
              <a:rPr lang="en-US" noProof="0" smtClean="0"/>
              <a:pPr/>
              <a:t>73</a:t>
            </a:fld>
            <a:endParaRPr lang="en-US" noProof="0" dirty="0"/>
          </a:p>
        </p:txBody>
      </p:sp>
      <p:sp>
        <p:nvSpPr>
          <p:cNvPr id="4" name="Footer Placeholder 3">
            <a:extLst>
              <a:ext uri="{FF2B5EF4-FFF2-40B4-BE49-F238E27FC236}">
                <a16:creationId xmlns:a16="http://schemas.microsoft.com/office/drawing/2014/main" id="{04DAD697-DDD8-4D6B-8600-70EA9D95F44F}"/>
              </a:ext>
            </a:extLst>
          </p:cNvPr>
          <p:cNvSpPr>
            <a:spLocks noGrp="1"/>
          </p:cNvSpPr>
          <p:nvPr>
            <p:ph type="ftr" sz="quarter" idx="12"/>
          </p:nvPr>
        </p:nvSpPr>
        <p:spPr/>
        <p:txBody>
          <a:bodyPr/>
          <a:lstStyle/>
          <a:p>
            <a:r>
              <a:rPr lang="en-US" dirty="0"/>
              <a:t>Ruth</a:t>
            </a:r>
            <a:endParaRPr lang="en-US" noProof="0" dirty="0"/>
          </a:p>
        </p:txBody>
      </p:sp>
      <p:sp>
        <p:nvSpPr>
          <p:cNvPr id="5" name="Text Placeholder 4">
            <a:extLst>
              <a:ext uri="{FF2B5EF4-FFF2-40B4-BE49-F238E27FC236}">
                <a16:creationId xmlns:a16="http://schemas.microsoft.com/office/drawing/2014/main" id="{8F30B38E-A06C-406A-9E65-D40DB1976400}"/>
              </a:ext>
            </a:extLst>
          </p:cNvPr>
          <p:cNvSpPr>
            <a:spLocks noGrp="1"/>
          </p:cNvSpPr>
          <p:nvPr>
            <p:ph type="body" idx="1"/>
          </p:nvPr>
        </p:nvSpPr>
        <p:spPr/>
        <p:txBody>
          <a:bodyPr/>
          <a:lstStyle/>
          <a:p>
            <a:r>
              <a:rPr lang="en-US" dirty="0"/>
              <a:t>What you can expect and when…</a:t>
            </a:r>
          </a:p>
        </p:txBody>
      </p:sp>
    </p:spTree>
    <p:extLst>
      <p:ext uri="{BB962C8B-B14F-4D97-AF65-F5344CB8AC3E}">
        <p14:creationId xmlns:p14="http://schemas.microsoft.com/office/powerpoint/2010/main" val="171913481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0974B95-BD51-4F3E-AA17-3CF8FAA9D903}"/>
              </a:ext>
            </a:extLst>
          </p:cNvPr>
          <p:cNvSpPr>
            <a:spLocks noGrp="1"/>
          </p:cNvSpPr>
          <p:nvPr>
            <p:ph type="sldNum" sz="quarter" idx="10"/>
          </p:nvPr>
        </p:nvSpPr>
        <p:spPr/>
        <p:txBody>
          <a:bodyPr/>
          <a:lstStyle/>
          <a:p>
            <a:fld id="{D495E168-DA5E-4888-8D8A-92B118324C14}" type="slidenum">
              <a:rPr lang="en-US" noProof="0" smtClean="0"/>
              <a:pPr/>
              <a:t>74</a:t>
            </a:fld>
            <a:endParaRPr lang="en-US" noProof="0" dirty="0"/>
          </a:p>
        </p:txBody>
      </p:sp>
      <p:sp>
        <p:nvSpPr>
          <p:cNvPr id="3" name="Footer Placeholder 2">
            <a:extLst>
              <a:ext uri="{FF2B5EF4-FFF2-40B4-BE49-F238E27FC236}">
                <a16:creationId xmlns:a16="http://schemas.microsoft.com/office/drawing/2014/main" id="{A57CE37B-82A5-494D-A275-56A2292FE55D}"/>
              </a:ext>
            </a:extLst>
          </p:cNvPr>
          <p:cNvSpPr>
            <a:spLocks noGrp="1"/>
          </p:cNvSpPr>
          <p:nvPr>
            <p:ph type="ftr" sz="quarter" idx="12"/>
          </p:nvPr>
        </p:nvSpPr>
        <p:spPr/>
        <p:txBody>
          <a:bodyPr/>
          <a:lstStyle/>
          <a:p>
            <a:r>
              <a:rPr lang="en-US" noProof="0"/>
              <a:t>ADD A FOOTER</a:t>
            </a:r>
            <a:endParaRPr lang="en-US" noProof="0" dirty="0"/>
          </a:p>
        </p:txBody>
      </p:sp>
      <p:pic>
        <p:nvPicPr>
          <p:cNvPr id="5" name="Picture 4">
            <a:extLst>
              <a:ext uri="{FF2B5EF4-FFF2-40B4-BE49-F238E27FC236}">
                <a16:creationId xmlns:a16="http://schemas.microsoft.com/office/drawing/2014/main" id="{6F021064-DC6C-4FA8-A587-5518586D84AA}"/>
              </a:ext>
            </a:extLst>
          </p:cNvPr>
          <p:cNvPicPr>
            <a:picLocks noChangeAspect="1"/>
          </p:cNvPicPr>
          <p:nvPr/>
        </p:nvPicPr>
        <p:blipFill>
          <a:blip r:embed="rId2"/>
          <a:stretch>
            <a:fillRect/>
          </a:stretch>
        </p:blipFill>
        <p:spPr>
          <a:xfrm>
            <a:off x="0" y="-1"/>
            <a:ext cx="12192000" cy="6858001"/>
          </a:xfrm>
          <a:prstGeom prst="rect">
            <a:avLst/>
          </a:prstGeom>
        </p:spPr>
      </p:pic>
    </p:spTree>
    <p:extLst>
      <p:ext uri="{BB962C8B-B14F-4D97-AF65-F5344CB8AC3E}">
        <p14:creationId xmlns:p14="http://schemas.microsoft.com/office/powerpoint/2010/main" val="406996358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8A3832-4031-4881-AD4F-051F4A5EF5FF}"/>
              </a:ext>
            </a:extLst>
          </p:cNvPr>
          <p:cNvSpPr>
            <a:spLocks noGrp="1"/>
          </p:cNvSpPr>
          <p:nvPr>
            <p:ph type="sldNum" sz="quarter" idx="10"/>
          </p:nvPr>
        </p:nvSpPr>
        <p:spPr/>
        <p:txBody>
          <a:bodyPr/>
          <a:lstStyle/>
          <a:p>
            <a:fld id="{D495E168-DA5E-4888-8D8A-92B118324C14}" type="slidenum">
              <a:rPr lang="en-US" noProof="0" smtClean="0"/>
              <a:pPr/>
              <a:t>75</a:t>
            </a:fld>
            <a:endParaRPr lang="en-US" noProof="0" dirty="0"/>
          </a:p>
        </p:txBody>
      </p:sp>
      <p:sp>
        <p:nvSpPr>
          <p:cNvPr id="3" name="Footer Placeholder 2">
            <a:extLst>
              <a:ext uri="{FF2B5EF4-FFF2-40B4-BE49-F238E27FC236}">
                <a16:creationId xmlns:a16="http://schemas.microsoft.com/office/drawing/2014/main" id="{A845DB22-8462-4124-87D7-44EB391BFEF9}"/>
              </a:ext>
            </a:extLst>
          </p:cNvPr>
          <p:cNvSpPr>
            <a:spLocks noGrp="1"/>
          </p:cNvSpPr>
          <p:nvPr>
            <p:ph type="ftr" sz="quarter" idx="12"/>
          </p:nvPr>
        </p:nvSpPr>
        <p:spPr/>
        <p:txBody>
          <a:bodyPr/>
          <a:lstStyle/>
          <a:p>
            <a:r>
              <a:rPr lang="en-US" noProof="0"/>
              <a:t>ADD A FOOTER</a:t>
            </a:r>
            <a:endParaRPr lang="en-US" noProof="0" dirty="0"/>
          </a:p>
        </p:txBody>
      </p:sp>
      <p:pic>
        <p:nvPicPr>
          <p:cNvPr id="4" name="Picture 3">
            <a:extLst>
              <a:ext uri="{FF2B5EF4-FFF2-40B4-BE49-F238E27FC236}">
                <a16:creationId xmlns:a16="http://schemas.microsoft.com/office/drawing/2014/main" id="{7F74C411-38C6-4CE2-8E92-BE4BAA7E2AFD}"/>
              </a:ext>
            </a:extLst>
          </p:cNvPr>
          <p:cNvPicPr>
            <a:picLocks noChangeAspect="1"/>
          </p:cNvPicPr>
          <p:nvPr/>
        </p:nvPicPr>
        <p:blipFill>
          <a:blip r:embed="rId2"/>
          <a:stretch>
            <a:fillRect/>
          </a:stretch>
        </p:blipFill>
        <p:spPr>
          <a:xfrm>
            <a:off x="0" y="-1"/>
            <a:ext cx="12192000" cy="6858001"/>
          </a:xfrm>
          <a:prstGeom prst="rect">
            <a:avLst/>
          </a:prstGeom>
        </p:spPr>
      </p:pic>
    </p:spTree>
    <p:extLst>
      <p:ext uri="{BB962C8B-B14F-4D97-AF65-F5344CB8AC3E}">
        <p14:creationId xmlns:p14="http://schemas.microsoft.com/office/powerpoint/2010/main" val="157526079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1D1B9D-C705-4A91-B02D-1635CC0641C2}"/>
              </a:ext>
            </a:extLst>
          </p:cNvPr>
          <p:cNvSpPr>
            <a:spLocks noGrp="1"/>
          </p:cNvSpPr>
          <p:nvPr>
            <p:ph type="sldNum" sz="quarter" idx="10"/>
          </p:nvPr>
        </p:nvSpPr>
        <p:spPr/>
        <p:txBody>
          <a:bodyPr/>
          <a:lstStyle/>
          <a:p>
            <a:fld id="{D495E168-DA5E-4888-8D8A-92B118324C14}" type="slidenum">
              <a:rPr lang="en-US" noProof="0" smtClean="0"/>
              <a:pPr/>
              <a:t>76</a:t>
            </a:fld>
            <a:endParaRPr lang="en-US" noProof="0" dirty="0"/>
          </a:p>
        </p:txBody>
      </p:sp>
      <p:sp>
        <p:nvSpPr>
          <p:cNvPr id="3" name="Footer Placeholder 2">
            <a:extLst>
              <a:ext uri="{FF2B5EF4-FFF2-40B4-BE49-F238E27FC236}">
                <a16:creationId xmlns:a16="http://schemas.microsoft.com/office/drawing/2014/main" id="{4EC501AD-892E-4EAA-AD61-0B21F30DEA31}"/>
              </a:ext>
            </a:extLst>
          </p:cNvPr>
          <p:cNvSpPr>
            <a:spLocks noGrp="1"/>
          </p:cNvSpPr>
          <p:nvPr>
            <p:ph type="ftr" sz="quarter" idx="12"/>
          </p:nvPr>
        </p:nvSpPr>
        <p:spPr/>
        <p:txBody>
          <a:bodyPr/>
          <a:lstStyle/>
          <a:p>
            <a:r>
              <a:rPr lang="en-US" noProof="0"/>
              <a:t>ADD A FOOTER</a:t>
            </a:r>
            <a:endParaRPr lang="en-US" noProof="0" dirty="0"/>
          </a:p>
        </p:txBody>
      </p:sp>
      <p:pic>
        <p:nvPicPr>
          <p:cNvPr id="4" name="Picture 3">
            <a:extLst>
              <a:ext uri="{FF2B5EF4-FFF2-40B4-BE49-F238E27FC236}">
                <a16:creationId xmlns:a16="http://schemas.microsoft.com/office/drawing/2014/main" id="{E300D65A-3FF1-4A82-9D50-2530243E90BB}"/>
              </a:ext>
            </a:extLst>
          </p:cNvPr>
          <p:cNvPicPr>
            <a:picLocks noChangeAspect="1"/>
          </p:cNvPicPr>
          <p:nvPr/>
        </p:nvPicPr>
        <p:blipFill>
          <a:blip r:embed="rId2"/>
          <a:stretch>
            <a:fillRect/>
          </a:stretch>
        </p:blipFill>
        <p:spPr>
          <a:xfrm>
            <a:off x="0" y="-1"/>
            <a:ext cx="12192000" cy="6858001"/>
          </a:xfrm>
          <a:prstGeom prst="rect">
            <a:avLst/>
          </a:prstGeom>
        </p:spPr>
      </p:pic>
    </p:spTree>
    <p:extLst>
      <p:ext uri="{BB962C8B-B14F-4D97-AF65-F5344CB8AC3E}">
        <p14:creationId xmlns:p14="http://schemas.microsoft.com/office/powerpoint/2010/main" val="30517863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43EBE4-2C4C-44E6-8FD3-35281DD9D13F}"/>
              </a:ext>
            </a:extLst>
          </p:cNvPr>
          <p:cNvSpPr>
            <a:spLocks noGrp="1"/>
          </p:cNvSpPr>
          <p:nvPr>
            <p:ph type="sldNum" sz="quarter" idx="10"/>
          </p:nvPr>
        </p:nvSpPr>
        <p:spPr/>
        <p:txBody>
          <a:bodyPr/>
          <a:lstStyle/>
          <a:p>
            <a:fld id="{D495E168-DA5E-4888-8D8A-92B118324C14}" type="slidenum">
              <a:rPr lang="en-US" noProof="0" smtClean="0"/>
              <a:pPr/>
              <a:t>77</a:t>
            </a:fld>
            <a:endParaRPr lang="en-US" noProof="0" dirty="0"/>
          </a:p>
        </p:txBody>
      </p:sp>
      <p:sp>
        <p:nvSpPr>
          <p:cNvPr id="3" name="Footer Placeholder 2">
            <a:extLst>
              <a:ext uri="{FF2B5EF4-FFF2-40B4-BE49-F238E27FC236}">
                <a16:creationId xmlns:a16="http://schemas.microsoft.com/office/drawing/2014/main" id="{6AB7BF19-90CC-46C0-AF58-D1566CBC1DBE}"/>
              </a:ext>
            </a:extLst>
          </p:cNvPr>
          <p:cNvSpPr>
            <a:spLocks noGrp="1"/>
          </p:cNvSpPr>
          <p:nvPr>
            <p:ph type="ftr" sz="quarter" idx="12"/>
          </p:nvPr>
        </p:nvSpPr>
        <p:spPr/>
        <p:txBody>
          <a:bodyPr/>
          <a:lstStyle/>
          <a:p>
            <a:r>
              <a:rPr lang="en-US" noProof="0"/>
              <a:t>ADD A FOOTER</a:t>
            </a:r>
            <a:endParaRPr lang="en-US" noProof="0" dirty="0"/>
          </a:p>
        </p:txBody>
      </p:sp>
      <p:pic>
        <p:nvPicPr>
          <p:cNvPr id="4" name="Picture 3">
            <a:extLst>
              <a:ext uri="{FF2B5EF4-FFF2-40B4-BE49-F238E27FC236}">
                <a16:creationId xmlns:a16="http://schemas.microsoft.com/office/drawing/2014/main" id="{AE33017E-FBB7-4C0B-B994-27F323C33867}"/>
              </a:ext>
            </a:extLst>
          </p:cNvPr>
          <p:cNvPicPr>
            <a:picLocks noChangeAspect="1"/>
          </p:cNvPicPr>
          <p:nvPr/>
        </p:nvPicPr>
        <p:blipFill>
          <a:blip r:embed="rId2"/>
          <a:stretch>
            <a:fillRect/>
          </a:stretch>
        </p:blipFill>
        <p:spPr>
          <a:xfrm>
            <a:off x="0" y="-1"/>
            <a:ext cx="12192000" cy="6858001"/>
          </a:xfrm>
          <a:prstGeom prst="rect">
            <a:avLst/>
          </a:prstGeom>
        </p:spPr>
      </p:pic>
    </p:spTree>
    <p:extLst>
      <p:ext uri="{BB962C8B-B14F-4D97-AF65-F5344CB8AC3E}">
        <p14:creationId xmlns:p14="http://schemas.microsoft.com/office/powerpoint/2010/main" val="219731092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E37AD-BBFC-45B8-892B-5E6F7FE19ED5}"/>
              </a:ext>
            </a:extLst>
          </p:cNvPr>
          <p:cNvSpPr>
            <a:spLocks noGrp="1"/>
          </p:cNvSpPr>
          <p:nvPr>
            <p:ph type="title"/>
          </p:nvPr>
        </p:nvSpPr>
        <p:spPr>
          <a:xfrm>
            <a:off x="838200" y="2606318"/>
            <a:ext cx="10515600" cy="3694728"/>
          </a:xfrm>
        </p:spPr>
        <p:txBody>
          <a:bodyPr/>
          <a:lstStyle/>
          <a:p>
            <a:r>
              <a:rPr lang="en-US" dirty="0"/>
              <a:t>Professionalism </a:t>
            </a:r>
            <a:br>
              <a:rPr lang="en-US" dirty="0"/>
            </a:br>
            <a:r>
              <a:rPr lang="en-US" dirty="0"/>
              <a:t>&amp; </a:t>
            </a:r>
            <a:br>
              <a:rPr lang="en-US" dirty="0"/>
            </a:br>
            <a:r>
              <a:rPr lang="en-US" dirty="0"/>
              <a:t>Internship Success Tips</a:t>
            </a:r>
          </a:p>
        </p:txBody>
      </p:sp>
      <p:sp>
        <p:nvSpPr>
          <p:cNvPr id="3" name="Slide Number Placeholder 2">
            <a:extLst>
              <a:ext uri="{FF2B5EF4-FFF2-40B4-BE49-F238E27FC236}">
                <a16:creationId xmlns:a16="http://schemas.microsoft.com/office/drawing/2014/main" id="{778A8C62-C795-4398-97CA-3A2FFD74BE54}"/>
              </a:ext>
            </a:extLst>
          </p:cNvPr>
          <p:cNvSpPr>
            <a:spLocks noGrp="1"/>
          </p:cNvSpPr>
          <p:nvPr>
            <p:ph type="sldNum" sz="quarter" idx="10"/>
          </p:nvPr>
        </p:nvSpPr>
        <p:spPr/>
        <p:txBody>
          <a:bodyPr/>
          <a:lstStyle/>
          <a:p>
            <a:fld id="{D495E168-DA5E-4888-8D8A-92B118324C14}" type="slidenum">
              <a:rPr lang="en-US" noProof="0" smtClean="0"/>
              <a:pPr/>
              <a:t>78</a:t>
            </a:fld>
            <a:endParaRPr lang="en-US" noProof="0" dirty="0"/>
          </a:p>
        </p:txBody>
      </p:sp>
      <p:sp>
        <p:nvSpPr>
          <p:cNvPr id="4" name="TextBox 3">
            <a:extLst>
              <a:ext uri="{FF2B5EF4-FFF2-40B4-BE49-F238E27FC236}">
                <a16:creationId xmlns:a16="http://schemas.microsoft.com/office/drawing/2014/main" id="{AC317184-2D06-403B-8D4E-9058FCCF0F57}"/>
              </a:ext>
            </a:extLst>
          </p:cNvPr>
          <p:cNvSpPr txBox="1"/>
          <p:nvPr/>
        </p:nvSpPr>
        <p:spPr>
          <a:xfrm>
            <a:off x="451692" y="385590"/>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335319385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A85B762-7D9E-4A5A-B39B-0C3A81F9B090}"/>
              </a:ext>
            </a:extLst>
          </p:cNvPr>
          <p:cNvSpPr>
            <a:spLocks noGrp="1"/>
          </p:cNvSpPr>
          <p:nvPr>
            <p:ph type="sldNum" sz="quarter" idx="10"/>
          </p:nvPr>
        </p:nvSpPr>
        <p:spPr/>
        <p:txBody>
          <a:bodyPr/>
          <a:lstStyle/>
          <a:p>
            <a:fld id="{D495E168-DA5E-4888-8D8A-92B118324C14}" type="slidenum">
              <a:rPr lang="en-US" noProof="0" smtClean="0"/>
              <a:pPr/>
              <a:t>79</a:t>
            </a:fld>
            <a:endParaRPr lang="en-US" noProof="0" dirty="0"/>
          </a:p>
        </p:txBody>
      </p:sp>
      <p:sp>
        <p:nvSpPr>
          <p:cNvPr id="4" name="Content Placeholder 3">
            <a:extLst>
              <a:ext uri="{FF2B5EF4-FFF2-40B4-BE49-F238E27FC236}">
                <a16:creationId xmlns:a16="http://schemas.microsoft.com/office/drawing/2014/main" id="{EDCEDDB0-3052-4481-A2DC-AF57BBFAE49C}"/>
              </a:ext>
            </a:extLst>
          </p:cNvPr>
          <p:cNvSpPr>
            <a:spLocks noGrp="1"/>
          </p:cNvSpPr>
          <p:nvPr>
            <p:ph idx="1"/>
          </p:nvPr>
        </p:nvSpPr>
        <p:spPr>
          <a:xfrm>
            <a:off x="838200" y="1825625"/>
            <a:ext cx="5867400" cy="4351338"/>
          </a:xfrm>
        </p:spPr>
        <p:txBody>
          <a:bodyPr>
            <a:normAutofit fontScale="92500" lnSpcReduction="20000"/>
          </a:bodyPr>
          <a:lstStyle/>
          <a:p>
            <a:r>
              <a:rPr lang="en-US" sz="4000" dirty="0">
                <a:solidFill>
                  <a:schemeClr val="tx2">
                    <a:lumMod val="60000"/>
                    <a:lumOff val="40000"/>
                  </a:schemeClr>
                </a:solidFill>
              </a:rPr>
              <a:t>Be where you are supposed to be, when you are supposed to be there, doing what you are supposed to be doing</a:t>
            </a:r>
          </a:p>
          <a:p>
            <a:r>
              <a:rPr lang="en-US" sz="4000" dirty="0">
                <a:solidFill>
                  <a:schemeClr val="tx2">
                    <a:lumMod val="60000"/>
                    <a:lumOff val="40000"/>
                  </a:schemeClr>
                </a:solidFill>
              </a:rPr>
              <a:t>Keep your supervisor informed of any change in your schedule.</a:t>
            </a:r>
          </a:p>
          <a:p>
            <a:r>
              <a:rPr lang="en-US" sz="4000" dirty="0">
                <a:solidFill>
                  <a:schemeClr val="tx2">
                    <a:lumMod val="60000"/>
                    <a:lumOff val="40000"/>
                  </a:schemeClr>
                </a:solidFill>
              </a:rPr>
              <a:t>BE SUPER DEPENDABLE</a:t>
            </a:r>
          </a:p>
        </p:txBody>
      </p:sp>
      <p:sp>
        <p:nvSpPr>
          <p:cNvPr id="5" name="Title 4">
            <a:extLst>
              <a:ext uri="{FF2B5EF4-FFF2-40B4-BE49-F238E27FC236}">
                <a16:creationId xmlns:a16="http://schemas.microsoft.com/office/drawing/2014/main" id="{7EE98E07-E84C-407E-AC88-2E792D2E7C8D}"/>
              </a:ext>
            </a:extLst>
          </p:cNvPr>
          <p:cNvSpPr>
            <a:spLocks noGrp="1"/>
          </p:cNvSpPr>
          <p:nvPr>
            <p:ph type="title"/>
          </p:nvPr>
        </p:nvSpPr>
        <p:spPr/>
        <p:txBody>
          <a:bodyPr/>
          <a:lstStyle/>
          <a:p>
            <a:r>
              <a:rPr lang="en-US" dirty="0"/>
              <a:t>Do Get to Work On Time</a:t>
            </a:r>
          </a:p>
        </p:txBody>
      </p:sp>
      <p:pic>
        <p:nvPicPr>
          <p:cNvPr id="6" name="Picture 5">
            <a:extLst>
              <a:ext uri="{FF2B5EF4-FFF2-40B4-BE49-F238E27FC236}">
                <a16:creationId xmlns:a16="http://schemas.microsoft.com/office/drawing/2014/main" id="{DC957724-612B-42D8-8A20-A952316A8B89}"/>
              </a:ext>
            </a:extLst>
          </p:cNvPr>
          <p:cNvPicPr>
            <a:picLocks noChangeAspect="1"/>
          </p:cNvPicPr>
          <p:nvPr/>
        </p:nvPicPr>
        <p:blipFill>
          <a:blip r:embed="rId2"/>
          <a:stretch>
            <a:fillRect/>
          </a:stretch>
        </p:blipFill>
        <p:spPr>
          <a:xfrm>
            <a:off x="7452852" y="2223996"/>
            <a:ext cx="2964643" cy="3005255"/>
          </a:xfrm>
          <a:prstGeom prst="rect">
            <a:avLst/>
          </a:prstGeom>
        </p:spPr>
      </p:pic>
      <p:sp>
        <p:nvSpPr>
          <p:cNvPr id="3" name="TextBox 2">
            <a:extLst>
              <a:ext uri="{FF2B5EF4-FFF2-40B4-BE49-F238E27FC236}">
                <a16:creationId xmlns:a16="http://schemas.microsoft.com/office/drawing/2014/main" id="{86746E9E-69C7-43AE-853A-BC530991FB34}"/>
              </a:ext>
            </a:extLst>
          </p:cNvPr>
          <p:cNvSpPr txBox="1"/>
          <p:nvPr/>
        </p:nvSpPr>
        <p:spPr>
          <a:xfrm>
            <a:off x="363557" y="365125"/>
            <a:ext cx="325730" cy="369332"/>
          </a:xfrm>
          <a:prstGeom prst="rect">
            <a:avLst/>
          </a:prstGeom>
          <a:noFill/>
        </p:spPr>
        <p:txBody>
          <a:bodyPr wrap="none" rtlCol="0">
            <a:spAutoFit/>
          </a:bodyPr>
          <a:lstStyle/>
          <a:p>
            <a:r>
              <a:rPr lang="en-US" dirty="0">
                <a:solidFill>
                  <a:schemeClr val="bg1"/>
                </a:solidFill>
              </a:rPr>
              <a:t>R</a:t>
            </a:r>
          </a:p>
        </p:txBody>
      </p:sp>
    </p:spTree>
    <p:extLst>
      <p:ext uri="{BB962C8B-B14F-4D97-AF65-F5344CB8AC3E}">
        <p14:creationId xmlns:p14="http://schemas.microsoft.com/office/powerpoint/2010/main" val="2496480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2DDACC9-AFA0-4C56-828A-CAB9215845DF}"/>
              </a:ext>
            </a:extLst>
          </p:cNvPr>
          <p:cNvSpPr>
            <a:spLocks noGrp="1"/>
          </p:cNvSpPr>
          <p:nvPr>
            <p:ph type="sldNum" sz="quarter" idx="10"/>
          </p:nvPr>
        </p:nvSpPr>
        <p:spPr/>
        <p:txBody>
          <a:bodyPr/>
          <a:lstStyle/>
          <a:p>
            <a:fld id="{D495E168-DA5E-4888-8D8A-92B118324C14}" type="slidenum">
              <a:rPr lang="en-US" noProof="0" smtClean="0"/>
              <a:pPr/>
              <a:t>8</a:t>
            </a:fld>
            <a:endParaRPr lang="en-US" noProof="0" dirty="0"/>
          </a:p>
        </p:txBody>
      </p:sp>
      <p:sp>
        <p:nvSpPr>
          <p:cNvPr id="4" name="Title 3">
            <a:extLst>
              <a:ext uri="{FF2B5EF4-FFF2-40B4-BE49-F238E27FC236}">
                <a16:creationId xmlns:a16="http://schemas.microsoft.com/office/drawing/2014/main" id="{E3C866BB-0102-4DA8-AF17-EE8466A0FBD3}"/>
              </a:ext>
            </a:extLst>
          </p:cNvPr>
          <p:cNvSpPr>
            <a:spLocks noGrp="1"/>
          </p:cNvSpPr>
          <p:nvPr>
            <p:ph type="title"/>
          </p:nvPr>
        </p:nvSpPr>
        <p:spPr/>
        <p:txBody>
          <a:bodyPr/>
          <a:lstStyle/>
          <a:p>
            <a:r>
              <a:rPr lang="en-US" dirty="0"/>
              <a:t>Charlene Clark,</a:t>
            </a:r>
            <a:br>
              <a:rPr lang="en-US" dirty="0"/>
            </a:br>
            <a:r>
              <a:rPr lang="en-US" dirty="0"/>
              <a:t>Administrative Manager</a:t>
            </a:r>
          </a:p>
        </p:txBody>
      </p:sp>
      <p:sp>
        <p:nvSpPr>
          <p:cNvPr id="5" name="Text Placeholder 4">
            <a:extLst>
              <a:ext uri="{FF2B5EF4-FFF2-40B4-BE49-F238E27FC236}">
                <a16:creationId xmlns:a16="http://schemas.microsoft.com/office/drawing/2014/main" id="{EBD46C88-0B91-4DA9-9A9F-95538AE696F1}"/>
              </a:ext>
            </a:extLst>
          </p:cNvPr>
          <p:cNvSpPr>
            <a:spLocks noGrp="1"/>
          </p:cNvSpPr>
          <p:nvPr>
            <p:ph type="body" sz="half" idx="2"/>
          </p:nvPr>
        </p:nvSpPr>
        <p:spPr>
          <a:xfrm>
            <a:off x="836612" y="2427088"/>
            <a:ext cx="4178807" cy="3691396"/>
          </a:xfrm>
        </p:spPr>
        <p:txBody>
          <a:bodyPr>
            <a:noAutofit/>
          </a:bodyPr>
          <a:lstStyle/>
          <a:p>
            <a:r>
              <a:rPr lang="en-US" sz="2000" dirty="0"/>
              <a:t>Administers the AmeriCorps Program</a:t>
            </a:r>
          </a:p>
          <a:p>
            <a:r>
              <a:rPr lang="en-US" sz="2000" dirty="0"/>
              <a:t>Organizes Us</a:t>
            </a:r>
          </a:p>
          <a:p>
            <a:r>
              <a:rPr lang="en-US" sz="2000" dirty="0"/>
              <a:t>Makes Us Look Good</a:t>
            </a:r>
          </a:p>
          <a:p>
            <a:r>
              <a:rPr lang="en-US" sz="2000" dirty="0"/>
              <a:t>ALWAYS read with attention to details and immediately answer Charlene’s emails!</a:t>
            </a:r>
          </a:p>
          <a:p>
            <a:r>
              <a:rPr lang="en-US" sz="2000" dirty="0"/>
              <a:t>She won’t send you anything that is not important!</a:t>
            </a:r>
          </a:p>
          <a:p>
            <a:r>
              <a:rPr lang="en-US" sz="2000" dirty="0"/>
              <a:t>First contact re. IPT signatures &amp; AmeriCorps questions</a:t>
            </a:r>
          </a:p>
          <a:p>
            <a:endParaRPr lang="en-US" sz="2000" dirty="0"/>
          </a:p>
        </p:txBody>
      </p:sp>
      <p:sp>
        <p:nvSpPr>
          <p:cNvPr id="6" name="Picture Placeholder 5">
            <a:extLst>
              <a:ext uri="{FF2B5EF4-FFF2-40B4-BE49-F238E27FC236}">
                <a16:creationId xmlns:a16="http://schemas.microsoft.com/office/drawing/2014/main" id="{FC0B0238-5391-4125-8BF7-022EB5230DD7}"/>
              </a:ext>
            </a:extLst>
          </p:cNvPr>
          <p:cNvSpPr>
            <a:spLocks noGrp="1"/>
          </p:cNvSpPr>
          <p:nvPr>
            <p:ph type="pic" idx="1"/>
          </p:nvPr>
        </p:nvSpPr>
        <p:spPr/>
      </p:sp>
      <p:pic>
        <p:nvPicPr>
          <p:cNvPr id="7" name="Picture 6">
            <a:extLst>
              <a:ext uri="{FF2B5EF4-FFF2-40B4-BE49-F238E27FC236}">
                <a16:creationId xmlns:a16="http://schemas.microsoft.com/office/drawing/2014/main" id="{075C6CF8-2873-4C7C-9AF5-DC77BD3379F6}"/>
              </a:ext>
            </a:extLst>
          </p:cNvPr>
          <p:cNvPicPr>
            <a:picLocks noChangeAspect="1"/>
          </p:cNvPicPr>
          <p:nvPr/>
        </p:nvPicPr>
        <p:blipFill>
          <a:blip r:embed="rId2"/>
          <a:stretch>
            <a:fillRect/>
          </a:stretch>
        </p:blipFill>
        <p:spPr>
          <a:xfrm>
            <a:off x="5398007" y="1079245"/>
            <a:ext cx="5574793" cy="4181094"/>
          </a:xfrm>
          <a:prstGeom prst="rect">
            <a:avLst/>
          </a:prstGeom>
        </p:spPr>
      </p:pic>
      <p:sp>
        <p:nvSpPr>
          <p:cNvPr id="3" name="TextBox 2">
            <a:extLst>
              <a:ext uri="{FF2B5EF4-FFF2-40B4-BE49-F238E27FC236}">
                <a16:creationId xmlns:a16="http://schemas.microsoft.com/office/drawing/2014/main" id="{735AB677-214D-4FA7-AAA7-62A5DB1684F3}"/>
              </a:ext>
            </a:extLst>
          </p:cNvPr>
          <p:cNvSpPr txBox="1"/>
          <p:nvPr/>
        </p:nvSpPr>
        <p:spPr>
          <a:xfrm>
            <a:off x="316491" y="272534"/>
            <a:ext cx="317716" cy="369332"/>
          </a:xfrm>
          <a:prstGeom prst="rect">
            <a:avLst/>
          </a:prstGeom>
          <a:noFill/>
        </p:spPr>
        <p:txBody>
          <a:bodyPr wrap="none" rtlCol="0">
            <a:spAutoFit/>
          </a:bodyPr>
          <a:lstStyle/>
          <a:p>
            <a:r>
              <a:rPr lang="en-US" dirty="0">
                <a:solidFill>
                  <a:schemeClr val="bg1"/>
                </a:solidFill>
              </a:rPr>
              <a:t>C</a:t>
            </a:r>
          </a:p>
        </p:txBody>
      </p:sp>
    </p:spTree>
    <p:extLst>
      <p:ext uri="{BB962C8B-B14F-4D97-AF65-F5344CB8AC3E}">
        <p14:creationId xmlns:p14="http://schemas.microsoft.com/office/powerpoint/2010/main" val="395528453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CABE041-2A49-4BD2-9CDB-0D38B0C414AD}"/>
              </a:ext>
            </a:extLst>
          </p:cNvPr>
          <p:cNvSpPr>
            <a:spLocks noGrp="1"/>
          </p:cNvSpPr>
          <p:nvPr>
            <p:ph type="sldNum" sz="quarter" idx="10"/>
          </p:nvPr>
        </p:nvSpPr>
        <p:spPr/>
        <p:txBody>
          <a:bodyPr/>
          <a:lstStyle/>
          <a:p>
            <a:fld id="{D495E168-DA5E-4888-8D8A-92B118324C14}" type="slidenum">
              <a:rPr lang="en-US" noProof="0" smtClean="0"/>
              <a:pPr/>
              <a:t>80</a:t>
            </a:fld>
            <a:endParaRPr lang="en-US" noProof="0" dirty="0"/>
          </a:p>
        </p:txBody>
      </p:sp>
      <p:sp>
        <p:nvSpPr>
          <p:cNvPr id="4" name="Content Placeholder 3">
            <a:extLst>
              <a:ext uri="{FF2B5EF4-FFF2-40B4-BE49-F238E27FC236}">
                <a16:creationId xmlns:a16="http://schemas.microsoft.com/office/drawing/2014/main" id="{8E00FF3C-C56B-41C7-8A9F-10A4F9790689}"/>
              </a:ext>
            </a:extLst>
          </p:cNvPr>
          <p:cNvSpPr>
            <a:spLocks noGrp="1"/>
          </p:cNvSpPr>
          <p:nvPr>
            <p:ph idx="1"/>
          </p:nvPr>
        </p:nvSpPr>
        <p:spPr>
          <a:xfrm>
            <a:off x="838200" y="1825625"/>
            <a:ext cx="4983079" cy="4351338"/>
          </a:xfrm>
        </p:spPr>
        <p:txBody>
          <a:bodyPr>
            <a:normAutofit/>
          </a:bodyPr>
          <a:lstStyle/>
          <a:p>
            <a:r>
              <a:rPr lang="en-US" sz="4800" dirty="0">
                <a:solidFill>
                  <a:schemeClr val="tx2">
                    <a:lumMod val="60000"/>
                    <a:lumOff val="40000"/>
                  </a:schemeClr>
                </a:solidFill>
              </a:rPr>
              <a:t>Learning Agreement</a:t>
            </a:r>
          </a:p>
          <a:p>
            <a:r>
              <a:rPr lang="en-US" sz="4800" dirty="0">
                <a:solidFill>
                  <a:schemeClr val="tx2">
                    <a:lumMod val="60000"/>
                    <a:lumOff val="40000"/>
                  </a:schemeClr>
                </a:solidFill>
              </a:rPr>
              <a:t>Monthly Logs</a:t>
            </a:r>
          </a:p>
          <a:p>
            <a:r>
              <a:rPr lang="en-US" sz="4800" dirty="0">
                <a:solidFill>
                  <a:schemeClr val="tx2">
                    <a:lumMod val="60000"/>
                    <a:lumOff val="40000"/>
                  </a:schemeClr>
                </a:solidFill>
              </a:rPr>
              <a:t>Evaluations</a:t>
            </a:r>
          </a:p>
        </p:txBody>
      </p:sp>
      <p:sp>
        <p:nvSpPr>
          <p:cNvPr id="5" name="Title 4">
            <a:extLst>
              <a:ext uri="{FF2B5EF4-FFF2-40B4-BE49-F238E27FC236}">
                <a16:creationId xmlns:a16="http://schemas.microsoft.com/office/drawing/2014/main" id="{6079071F-920E-4EE1-B56D-FFC3A2B023E7}"/>
              </a:ext>
            </a:extLst>
          </p:cNvPr>
          <p:cNvSpPr>
            <a:spLocks noGrp="1"/>
          </p:cNvSpPr>
          <p:nvPr>
            <p:ph type="title"/>
          </p:nvPr>
        </p:nvSpPr>
        <p:spPr/>
        <p:txBody>
          <a:bodyPr/>
          <a:lstStyle/>
          <a:p>
            <a:r>
              <a:rPr lang="en-US" dirty="0"/>
              <a:t>“I Need Your Signature”</a:t>
            </a:r>
          </a:p>
        </p:txBody>
      </p:sp>
      <p:pic>
        <p:nvPicPr>
          <p:cNvPr id="6" name="Picture 5">
            <a:extLst>
              <a:ext uri="{FF2B5EF4-FFF2-40B4-BE49-F238E27FC236}">
                <a16:creationId xmlns:a16="http://schemas.microsoft.com/office/drawing/2014/main" id="{96D1B557-9E2C-4F95-9F23-2FEE693919CE}"/>
              </a:ext>
            </a:extLst>
          </p:cNvPr>
          <p:cNvPicPr>
            <a:picLocks noChangeAspect="1"/>
          </p:cNvPicPr>
          <p:nvPr/>
        </p:nvPicPr>
        <p:blipFill>
          <a:blip r:embed="rId2"/>
          <a:stretch>
            <a:fillRect/>
          </a:stretch>
        </p:blipFill>
        <p:spPr>
          <a:xfrm>
            <a:off x="6502696" y="2577511"/>
            <a:ext cx="4128432" cy="1702978"/>
          </a:xfrm>
          <a:prstGeom prst="rect">
            <a:avLst/>
          </a:prstGeom>
        </p:spPr>
      </p:pic>
    </p:spTree>
    <p:extLst>
      <p:ext uri="{BB962C8B-B14F-4D97-AF65-F5344CB8AC3E}">
        <p14:creationId xmlns:p14="http://schemas.microsoft.com/office/powerpoint/2010/main" val="278241258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B45672-4863-4B37-A1AF-67F2BAF5F722}"/>
              </a:ext>
            </a:extLst>
          </p:cNvPr>
          <p:cNvSpPr>
            <a:spLocks noGrp="1"/>
          </p:cNvSpPr>
          <p:nvPr>
            <p:ph type="sldNum" sz="quarter" idx="10"/>
          </p:nvPr>
        </p:nvSpPr>
        <p:spPr>
          <a:xfrm>
            <a:off x="5821279" y="6118484"/>
            <a:ext cx="549442" cy="365125"/>
          </a:xfrm>
          <a:prstGeom prst="rect">
            <a:avLst/>
          </a:prstGeom>
        </p:spPr>
        <p:txBody>
          <a:bodyPr anchor="ctr">
            <a:normAutofit/>
          </a:bodyPr>
          <a:lstStyle/>
          <a:p>
            <a:pPr>
              <a:spcAft>
                <a:spcPts val="600"/>
              </a:spcAft>
            </a:pPr>
            <a:fld id="{D495E168-DA5E-4888-8D8A-92B118324C14}" type="slidenum">
              <a:rPr lang="en-US" noProof="0" smtClean="0"/>
              <a:pPr>
                <a:spcAft>
                  <a:spcPts val="600"/>
                </a:spcAft>
              </a:pPr>
              <a:t>81</a:t>
            </a:fld>
            <a:endParaRPr lang="en-US" noProof="0"/>
          </a:p>
        </p:txBody>
      </p:sp>
      <p:sp>
        <p:nvSpPr>
          <p:cNvPr id="5" name="Title 4">
            <a:extLst>
              <a:ext uri="{FF2B5EF4-FFF2-40B4-BE49-F238E27FC236}">
                <a16:creationId xmlns:a16="http://schemas.microsoft.com/office/drawing/2014/main" id="{2F35356D-F24C-4447-887C-FC29092B2851}"/>
              </a:ext>
            </a:extLst>
          </p:cNvPr>
          <p:cNvSpPr>
            <a:spLocks noGrp="1"/>
          </p:cNvSpPr>
          <p:nvPr>
            <p:ph type="title"/>
          </p:nvPr>
        </p:nvSpPr>
        <p:spPr>
          <a:xfrm>
            <a:off x="838200" y="365125"/>
            <a:ext cx="10515600" cy="1325563"/>
          </a:xfrm>
          <a:prstGeom prst="rect">
            <a:avLst/>
          </a:prstGeom>
        </p:spPr>
        <p:txBody>
          <a:bodyPr anchor="ctr">
            <a:normAutofit/>
          </a:bodyPr>
          <a:lstStyle/>
          <a:p>
            <a:r>
              <a:rPr lang="en-US" dirty="0"/>
              <a:t>Do Be Friendly</a:t>
            </a:r>
          </a:p>
        </p:txBody>
      </p:sp>
      <p:sp>
        <p:nvSpPr>
          <p:cNvPr id="4" name="Content Placeholder 3">
            <a:extLst>
              <a:ext uri="{FF2B5EF4-FFF2-40B4-BE49-F238E27FC236}">
                <a16:creationId xmlns:a16="http://schemas.microsoft.com/office/drawing/2014/main" id="{EEAB7408-F2D3-4CC7-A80D-1F6123270BB0}"/>
              </a:ext>
            </a:extLst>
          </p:cNvPr>
          <p:cNvSpPr>
            <a:spLocks noGrp="1"/>
          </p:cNvSpPr>
          <p:nvPr>
            <p:ph sz="half" idx="1"/>
          </p:nvPr>
        </p:nvSpPr>
        <p:spPr>
          <a:xfrm>
            <a:off x="754693" y="2065707"/>
            <a:ext cx="5181600" cy="4351338"/>
          </a:xfrm>
          <a:prstGeom prst="rect">
            <a:avLst/>
          </a:prstGeom>
        </p:spPr>
        <p:txBody>
          <a:bodyPr>
            <a:normAutofit/>
          </a:bodyPr>
          <a:lstStyle/>
          <a:p>
            <a:r>
              <a:rPr lang="en-US" dirty="0">
                <a:solidFill>
                  <a:schemeClr val="tx2">
                    <a:lumMod val="60000"/>
                    <a:lumOff val="40000"/>
                  </a:schemeClr>
                </a:solidFill>
              </a:rPr>
              <a:t>To the boss, the staff, the officers, the clients, the patients, the secretaries, the janitors… to EVERYBODY</a:t>
            </a:r>
          </a:p>
          <a:p>
            <a:r>
              <a:rPr lang="en-US" dirty="0">
                <a:solidFill>
                  <a:schemeClr val="tx2">
                    <a:lumMod val="60000"/>
                    <a:lumOff val="40000"/>
                  </a:schemeClr>
                </a:solidFill>
              </a:rPr>
              <a:t>Learn people’s names and what they do</a:t>
            </a:r>
          </a:p>
          <a:p>
            <a:r>
              <a:rPr lang="en-US" dirty="0">
                <a:solidFill>
                  <a:schemeClr val="tx2">
                    <a:lumMod val="60000"/>
                    <a:lumOff val="40000"/>
                  </a:schemeClr>
                </a:solidFill>
              </a:rPr>
              <a:t>Say “Good Morning” and “Good Night”</a:t>
            </a:r>
          </a:p>
        </p:txBody>
      </p:sp>
      <p:pic>
        <p:nvPicPr>
          <p:cNvPr id="8" name="Picture 7" descr="A close up of text on a black background&#10;&#10;Description automatically generated">
            <a:extLst>
              <a:ext uri="{FF2B5EF4-FFF2-40B4-BE49-F238E27FC236}">
                <a16:creationId xmlns:a16="http://schemas.microsoft.com/office/drawing/2014/main" id="{F009723A-B596-40D1-9331-29B6E8CE56C4}"/>
              </a:ext>
            </a:extLst>
          </p:cNvPr>
          <p:cNvPicPr>
            <a:picLocks noChangeAspect="1"/>
          </p:cNvPicPr>
          <p:nvPr/>
        </p:nvPicPr>
        <p:blipFill>
          <a:blip r:embed="rId2"/>
          <a:stretch>
            <a:fillRect/>
          </a:stretch>
        </p:blipFill>
        <p:spPr>
          <a:xfrm>
            <a:off x="6546788" y="1825625"/>
            <a:ext cx="4667669" cy="4142556"/>
          </a:xfrm>
          <a:prstGeom prst="rect">
            <a:avLst/>
          </a:prstGeom>
        </p:spPr>
      </p:pic>
    </p:spTree>
    <p:extLst>
      <p:ext uri="{BB962C8B-B14F-4D97-AF65-F5344CB8AC3E}">
        <p14:creationId xmlns:p14="http://schemas.microsoft.com/office/powerpoint/2010/main" val="271103500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6332B6-1D30-402A-9D9D-B13B874C7354}"/>
              </a:ext>
            </a:extLst>
          </p:cNvPr>
          <p:cNvSpPr>
            <a:spLocks noGrp="1"/>
          </p:cNvSpPr>
          <p:nvPr>
            <p:ph type="sldNum" sz="quarter" idx="10"/>
          </p:nvPr>
        </p:nvSpPr>
        <p:spPr/>
        <p:txBody>
          <a:bodyPr/>
          <a:lstStyle/>
          <a:p>
            <a:fld id="{D495E168-DA5E-4888-8D8A-92B118324C14}" type="slidenum">
              <a:rPr lang="en-US" noProof="0" smtClean="0"/>
              <a:pPr/>
              <a:t>82</a:t>
            </a:fld>
            <a:endParaRPr lang="en-US" noProof="0" dirty="0"/>
          </a:p>
        </p:txBody>
      </p:sp>
      <p:sp>
        <p:nvSpPr>
          <p:cNvPr id="4" name="Content Placeholder 3">
            <a:extLst>
              <a:ext uri="{FF2B5EF4-FFF2-40B4-BE49-F238E27FC236}">
                <a16:creationId xmlns:a16="http://schemas.microsoft.com/office/drawing/2014/main" id="{F0A7A651-5D36-4C85-A0CC-7A503C19E7ED}"/>
              </a:ext>
            </a:extLst>
          </p:cNvPr>
          <p:cNvSpPr>
            <a:spLocks noGrp="1"/>
          </p:cNvSpPr>
          <p:nvPr>
            <p:ph idx="1"/>
          </p:nvPr>
        </p:nvSpPr>
        <p:spPr>
          <a:xfrm>
            <a:off x="838200" y="1825625"/>
            <a:ext cx="4903839" cy="4351338"/>
          </a:xfrm>
        </p:spPr>
        <p:txBody>
          <a:bodyPr>
            <a:normAutofit fontScale="92500" lnSpcReduction="20000"/>
          </a:bodyPr>
          <a:lstStyle/>
          <a:p>
            <a:r>
              <a:rPr lang="en-US" sz="4000" dirty="0">
                <a:solidFill>
                  <a:schemeClr val="tx2">
                    <a:lumMod val="60000"/>
                    <a:lumOff val="40000"/>
                  </a:schemeClr>
                </a:solidFill>
              </a:rPr>
              <a:t>No job is beneath you</a:t>
            </a:r>
          </a:p>
          <a:p>
            <a:r>
              <a:rPr lang="en-US" sz="4000" dirty="0">
                <a:solidFill>
                  <a:schemeClr val="tx2">
                    <a:lumMod val="60000"/>
                    <a:lumOff val="40000"/>
                  </a:schemeClr>
                </a:solidFill>
              </a:rPr>
              <a:t>Take your turn “scrubbing the toilet”</a:t>
            </a:r>
          </a:p>
          <a:p>
            <a:r>
              <a:rPr lang="en-US" sz="4000" dirty="0">
                <a:solidFill>
                  <a:schemeClr val="tx2">
                    <a:lumMod val="60000"/>
                    <a:lumOff val="40000"/>
                  </a:schemeClr>
                </a:solidFill>
              </a:rPr>
              <a:t>No one likes an arrogant therapist or social worker</a:t>
            </a:r>
          </a:p>
          <a:p>
            <a:r>
              <a:rPr lang="en-US" sz="4000" dirty="0">
                <a:solidFill>
                  <a:schemeClr val="tx2">
                    <a:lumMod val="60000"/>
                    <a:lumOff val="40000"/>
                  </a:schemeClr>
                </a:solidFill>
              </a:rPr>
              <a:t>Everyone starts climbing a ladder on the bottom ste</a:t>
            </a:r>
            <a:r>
              <a:rPr lang="en-US" sz="4000" dirty="0">
                <a:solidFill>
                  <a:srgbClr val="92D050"/>
                </a:solidFill>
              </a:rPr>
              <a:t>p</a:t>
            </a:r>
          </a:p>
        </p:txBody>
      </p:sp>
      <p:sp>
        <p:nvSpPr>
          <p:cNvPr id="5" name="Title 4">
            <a:extLst>
              <a:ext uri="{FF2B5EF4-FFF2-40B4-BE49-F238E27FC236}">
                <a16:creationId xmlns:a16="http://schemas.microsoft.com/office/drawing/2014/main" id="{0DC4551F-7FB9-4C70-BC3B-A7048B48D3DF}"/>
              </a:ext>
            </a:extLst>
          </p:cNvPr>
          <p:cNvSpPr>
            <a:spLocks noGrp="1"/>
          </p:cNvSpPr>
          <p:nvPr>
            <p:ph type="title"/>
          </p:nvPr>
        </p:nvSpPr>
        <p:spPr/>
        <p:txBody>
          <a:bodyPr/>
          <a:lstStyle/>
          <a:p>
            <a:r>
              <a:rPr lang="en-US" dirty="0"/>
              <a:t>Do Be Willing To Work</a:t>
            </a:r>
          </a:p>
        </p:txBody>
      </p:sp>
      <p:pic>
        <p:nvPicPr>
          <p:cNvPr id="6" name="Picture 5">
            <a:extLst>
              <a:ext uri="{FF2B5EF4-FFF2-40B4-BE49-F238E27FC236}">
                <a16:creationId xmlns:a16="http://schemas.microsoft.com/office/drawing/2014/main" id="{0C72CC13-4593-4479-BE93-4D9F88510CA2}"/>
              </a:ext>
            </a:extLst>
          </p:cNvPr>
          <p:cNvPicPr>
            <a:picLocks noChangeAspect="1"/>
          </p:cNvPicPr>
          <p:nvPr/>
        </p:nvPicPr>
        <p:blipFill>
          <a:blip r:embed="rId2"/>
          <a:stretch>
            <a:fillRect/>
          </a:stretch>
        </p:blipFill>
        <p:spPr>
          <a:xfrm>
            <a:off x="6892413" y="2288095"/>
            <a:ext cx="3465741" cy="3465741"/>
          </a:xfrm>
          <a:prstGeom prst="rect">
            <a:avLst/>
          </a:prstGeom>
        </p:spPr>
      </p:pic>
    </p:spTree>
    <p:extLst>
      <p:ext uri="{BB962C8B-B14F-4D97-AF65-F5344CB8AC3E}">
        <p14:creationId xmlns:p14="http://schemas.microsoft.com/office/powerpoint/2010/main" val="371977434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B6C565B-8024-493A-B0DE-E57E8886D347}"/>
              </a:ext>
            </a:extLst>
          </p:cNvPr>
          <p:cNvSpPr>
            <a:spLocks noGrp="1"/>
          </p:cNvSpPr>
          <p:nvPr>
            <p:ph type="sldNum" sz="quarter" idx="10"/>
          </p:nvPr>
        </p:nvSpPr>
        <p:spPr>
          <a:xfrm>
            <a:off x="5821279" y="6118484"/>
            <a:ext cx="549442" cy="365125"/>
          </a:xfrm>
          <a:prstGeom prst="rect">
            <a:avLst/>
          </a:prstGeom>
        </p:spPr>
        <p:txBody>
          <a:bodyPr anchor="ctr">
            <a:normAutofit/>
          </a:bodyPr>
          <a:lstStyle/>
          <a:p>
            <a:pPr>
              <a:spcAft>
                <a:spcPts val="600"/>
              </a:spcAft>
            </a:pPr>
            <a:fld id="{D495E168-DA5E-4888-8D8A-92B118324C14}" type="slidenum">
              <a:rPr lang="en-US" noProof="0" smtClean="0"/>
              <a:pPr>
                <a:spcAft>
                  <a:spcPts val="600"/>
                </a:spcAft>
              </a:pPr>
              <a:t>83</a:t>
            </a:fld>
            <a:endParaRPr lang="en-US" noProof="0"/>
          </a:p>
        </p:txBody>
      </p:sp>
      <p:sp>
        <p:nvSpPr>
          <p:cNvPr id="5" name="Title 4">
            <a:extLst>
              <a:ext uri="{FF2B5EF4-FFF2-40B4-BE49-F238E27FC236}">
                <a16:creationId xmlns:a16="http://schemas.microsoft.com/office/drawing/2014/main" id="{6EF9E67A-BCD3-4143-A336-E2B1A1D264D0}"/>
              </a:ext>
            </a:extLst>
          </p:cNvPr>
          <p:cNvSpPr>
            <a:spLocks noGrp="1"/>
          </p:cNvSpPr>
          <p:nvPr>
            <p:ph type="title"/>
          </p:nvPr>
        </p:nvSpPr>
        <p:spPr>
          <a:xfrm>
            <a:off x="838200" y="365125"/>
            <a:ext cx="10515600" cy="1325563"/>
          </a:xfrm>
          <a:prstGeom prst="rect">
            <a:avLst/>
          </a:prstGeom>
        </p:spPr>
        <p:txBody>
          <a:bodyPr anchor="ctr">
            <a:normAutofit/>
          </a:bodyPr>
          <a:lstStyle/>
          <a:p>
            <a:r>
              <a:rPr lang="en-US" sz="4600" dirty="0"/>
              <a:t>Do Dress Appropriately for your Agency</a:t>
            </a:r>
          </a:p>
        </p:txBody>
      </p:sp>
      <p:pic>
        <p:nvPicPr>
          <p:cNvPr id="6" name="Picture 5">
            <a:extLst>
              <a:ext uri="{FF2B5EF4-FFF2-40B4-BE49-F238E27FC236}">
                <a16:creationId xmlns:a16="http://schemas.microsoft.com/office/drawing/2014/main" id="{9378E8A0-73AE-49D0-A658-0BFA2F68465E}"/>
              </a:ext>
            </a:extLst>
          </p:cNvPr>
          <p:cNvPicPr>
            <a:picLocks noChangeAspect="1"/>
          </p:cNvPicPr>
          <p:nvPr/>
        </p:nvPicPr>
        <p:blipFill>
          <a:blip r:embed="rId2"/>
          <a:stretch>
            <a:fillRect/>
          </a:stretch>
        </p:blipFill>
        <p:spPr>
          <a:xfrm>
            <a:off x="838200" y="2271935"/>
            <a:ext cx="5181600" cy="3458717"/>
          </a:xfrm>
          <a:prstGeom prst="rect">
            <a:avLst/>
          </a:prstGeom>
        </p:spPr>
      </p:pic>
      <p:sp>
        <p:nvSpPr>
          <p:cNvPr id="4" name="Content Placeholder 3">
            <a:extLst>
              <a:ext uri="{FF2B5EF4-FFF2-40B4-BE49-F238E27FC236}">
                <a16:creationId xmlns:a16="http://schemas.microsoft.com/office/drawing/2014/main" id="{61746DA5-C791-454D-A3ED-A68EDE0465C9}"/>
              </a:ext>
            </a:extLst>
          </p:cNvPr>
          <p:cNvSpPr>
            <a:spLocks noGrp="1"/>
          </p:cNvSpPr>
          <p:nvPr>
            <p:ph sz="half" idx="2"/>
          </p:nvPr>
        </p:nvSpPr>
        <p:spPr>
          <a:xfrm>
            <a:off x="6998208" y="1825625"/>
            <a:ext cx="4355592" cy="4351338"/>
          </a:xfrm>
          <a:prstGeom prst="rect">
            <a:avLst/>
          </a:prstGeom>
        </p:spPr>
        <p:txBody>
          <a:bodyPr>
            <a:normAutofit/>
          </a:bodyPr>
          <a:lstStyle/>
          <a:p>
            <a:r>
              <a:rPr lang="en-US" sz="4400" dirty="0">
                <a:solidFill>
                  <a:schemeClr val="tx2">
                    <a:lumMod val="60000"/>
                    <a:lumOff val="40000"/>
                  </a:schemeClr>
                </a:solidFill>
              </a:rPr>
              <a:t>Business Professional for some</a:t>
            </a:r>
          </a:p>
          <a:p>
            <a:r>
              <a:rPr lang="en-US" sz="4400" dirty="0">
                <a:solidFill>
                  <a:schemeClr val="tx2">
                    <a:lumMod val="60000"/>
                    <a:lumOff val="40000"/>
                  </a:schemeClr>
                </a:solidFill>
              </a:rPr>
              <a:t>Jeans for others</a:t>
            </a:r>
          </a:p>
          <a:p>
            <a:r>
              <a:rPr lang="en-US" sz="4400" dirty="0">
                <a:solidFill>
                  <a:schemeClr val="tx2">
                    <a:lumMod val="60000"/>
                    <a:lumOff val="40000"/>
                  </a:schemeClr>
                </a:solidFill>
              </a:rPr>
              <a:t>Ask your FI</a:t>
            </a:r>
          </a:p>
        </p:txBody>
      </p:sp>
    </p:spTree>
    <p:extLst>
      <p:ext uri="{BB962C8B-B14F-4D97-AF65-F5344CB8AC3E}">
        <p14:creationId xmlns:p14="http://schemas.microsoft.com/office/powerpoint/2010/main" val="61794396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E25949-16E0-4EA9-9FAB-E040D1D7FB78}"/>
              </a:ext>
            </a:extLst>
          </p:cNvPr>
          <p:cNvSpPr>
            <a:spLocks noGrp="1"/>
          </p:cNvSpPr>
          <p:nvPr>
            <p:ph type="sldNum" sz="quarter" idx="10"/>
          </p:nvPr>
        </p:nvSpPr>
        <p:spPr>
          <a:xfrm>
            <a:off x="5821279" y="6118484"/>
            <a:ext cx="549442" cy="365125"/>
          </a:xfrm>
          <a:prstGeom prst="rect">
            <a:avLst/>
          </a:prstGeom>
        </p:spPr>
        <p:txBody>
          <a:bodyPr anchor="ctr">
            <a:normAutofit/>
          </a:bodyPr>
          <a:lstStyle/>
          <a:p>
            <a:pPr>
              <a:spcAft>
                <a:spcPts val="600"/>
              </a:spcAft>
            </a:pPr>
            <a:fld id="{D495E168-DA5E-4888-8D8A-92B118324C14}" type="slidenum">
              <a:rPr lang="en-US" noProof="0" smtClean="0"/>
              <a:pPr>
                <a:spcAft>
                  <a:spcPts val="600"/>
                </a:spcAft>
              </a:pPr>
              <a:t>84</a:t>
            </a:fld>
            <a:endParaRPr lang="en-US" noProof="0"/>
          </a:p>
        </p:txBody>
      </p:sp>
      <p:sp>
        <p:nvSpPr>
          <p:cNvPr id="5" name="Title 4">
            <a:extLst>
              <a:ext uri="{FF2B5EF4-FFF2-40B4-BE49-F238E27FC236}">
                <a16:creationId xmlns:a16="http://schemas.microsoft.com/office/drawing/2014/main" id="{0249AAF3-2752-466B-94FF-F76EDB4BEEFF}"/>
              </a:ext>
            </a:extLst>
          </p:cNvPr>
          <p:cNvSpPr>
            <a:spLocks noGrp="1"/>
          </p:cNvSpPr>
          <p:nvPr>
            <p:ph type="title"/>
          </p:nvPr>
        </p:nvSpPr>
        <p:spPr>
          <a:xfrm>
            <a:off x="838200" y="365125"/>
            <a:ext cx="10515600" cy="1325563"/>
          </a:xfrm>
          <a:prstGeom prst="rect">
            <a:avLst/>
          </a:prstGeom>
        </p:spPr>
        <p:txBody>
          <a:bodyPr anchor="ctr">
            <a:normAutofit/>
          </a:bodyPr>
          <a:lstStyle/>
          <a:p>
            <a:r>
              <a:rPr lang="en-US" dirty="0"/>
              <a:t>Do Speak Up in Meetings</a:t>
            </a:r>
          </a:p>
        </p:txBody>
      </p:sp>
      <p:sp>
        <p:nvSpPr>
          <p:cNvPr id="4" name="Content Placeholder 3">
            <a:extLst>
              <a:ext uri="{FF2B5EF4-FFF2-40B4-BE49-F238E27FC236}">
                <a16:creationId xmlns:a16="http://schemas.microsoft.com/office/drawing/2014/main" id="{600732A0-1637-4085-A5D2-ADF59CAA8B68}"/>
              </a:ext>
            </a:extLst>
          </p:cNvPr>
          <p:cNvSpPr>
            <a:spLocks noGrp="1"/>
          </p:cNvSpPr>
          <p:nvPr>
            <p:ph sz="half" idx="1"/>
          </p:nvPr>
        </p:nvSpPr>
        <p:spPr>
          <a:xfrm>
            <a:off x="838200" y="1825625"/>
            <a:ext cx="5181600" cy="4351338"/>
          </a:xfrm>
          <a:prstGeom prst="rect">
            <a:avLst/>
          </a:prstGeom>
        </p:spPr>
        <p:txBody>
          <a:bodyPr>
            <a:normAutofit/>
          </a:bodyPr>
          <a:lstStyle/>
          <a:p>
            <a:r>
              <a:rPr lang="en-US" dirty="0">
                <a:solidFill>
                  <a:schemeClr val="tx2">
                    <a:lumMod val="60000"/>
                    <a:lumOff val="40000"/>
                  </a:schemeClr>
                </a:solidFill>
              </a:rPr>
              <a:t>It is okay to appropriately advocate for your clients</a:t>
            </a:r>
          </a:p>
          <a:p>
            <a:r>
              <a:rPr lang="en-US" dirty="0">
                <a:solidFill>
                  <a:schemeClr val="tx2">
                    <a:lumMod val="60000"/>
                    <a:lumOff val="40000"/>
                  </a:schemeClr>
                </a:solidFill>
              </a:rPr>
              <a:t>It is okay to volunteer to take clients</a:t>
            </a:r>
          </a:p>
          <a:p>
            <a:r>
              <a:rPr lang="en-US" dirty="0">
                <a:solidFill>
                  <a:schemeClr val="tx2">
                    <a:lumMod val="60000"/>
                    <a:lumOff val="40000"/>
                  </a:schemeClr>
                </a:solidFill>
              </a:rPr>
              <a:t>It is okay to let secretaries know you are open to taking more clients</a:t>
            </a:r>
          </a:p>
        </p:txBody>
      </p:sp>
      <p:pic>
        <p:nvPicPr>
          <p:cNvPr id="7" name="Picture 6">
            <a:extLst>
              <a:ext uri="{FF2B5EF4-FFF2-40B4-BE49-F238E27FC236}">
                <a16:creationId xmlns:a16="http://schemas.microsoft.com/office/drawing/2014/main" id="{FE35A285-12A4-4995-8EFD-764D6D3DC9C3}"/>
              </a:ext>
            </a:extLst>
          </p:cNvPr>
          <p:cNvPicPr>
            <a:picLocks noChangeAspect="1"/>
          </p:cNvPicPr>
          <p:nvPr/>
        </p:nvPicPr>
        <p:blipFill>
          <a:blip r:embed="rId2"/>
          <a:stretch>
            <a:fillRect/>
          </a:stretch>
        </p:blipFill>
        <p:spPr>
          <a:xfrm>
            <a:off x="6587331" y="1825625"/>
            <a:ext cx="4351338" cy="4351338"/>
          </a:xfrm>
          <a:prstGeom prst="rect">
            <a:avLst/>
          </a:prstGeom>
        </p:spPr>
      </p:pic>
    </p:spTree>
    <p:extLst>
      <p:ext uri="{BB962C8B-B14F-4D97-AF65-F5344CB8AC3E}">
        <p14:creationId xmlns:p14="http://schemas.microsoft.com/office/powerpoint/2010/main" val="147623996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C80278-4C03-49FC-996B-0A676042C10B}"/>
              </a:ext>
            </a:extLst>
          </p:cNvPr>
          <p:cNvSpPr>
            <a:spLocks noGrp="1"/>
          </p:cNvSpPr>
          <p:nvPr>
            <p:ph type="sldNum" sz="quarter" idx="10"/>
          </p:nvPr>
        </p:nvSpPr>
        <p:spPr>
          <a:xfrm>
            <a:off x="5821279" y="6118484"/>
            <a:ext cx="549442" cy="365125"/>
          </a:xfrm>
          <a:prstGeom prst="rect">
            <a:avLst/>
          </a:prstGeom>
        </p:spPr>
        <p:txBody>
          <a:bodyPr anchor="ctr">
            <a:normAutofit/>
          </a:bodyPr>
          <a:lstStyle/>
          <a:p>
            <a:pPr>
              <a:spcAft>
                <a:spcPts val="600"/>
              </a:spcAft>
            </a:pPr>
            <a:fld id="{D495E168-DA5E-4888-8D8A-92B118324C14}" type="slidenum">
              <a:rPr lang="en-US" noProof="0" smtClean="0"/>
              <a:pPr>
                <a:spcAft>
                  <a:spcPts val="600"/>
                </a:spcAft>
              </a:pPr>
              <a:t>85</a:t>
            </a:fld>
            <a:endParaRPr lang="en-US" noProof="0"/>
          </a:p>
        </p:txBody>
      </p:sp>
      <p:sp>
        <p:nvSpPr>
          <p:cNvPr id="5" name="Title 4">
            <a:extLst>
              <a:ext uri="{FF2B5EF4-FFF2-40B4-BE49-F238E27FC236}">
                <a16:creationId xmlns:a16="http://schemas.microsoft.com/office/drawing/2014/main" id="{652F6E61-F718-4FC2-9982-E8C4DE4AC50C}"/>
              </a:ext>
            </a:extLst>
          </p:cNvPr>
          <p:cNvSpPr>
            <a:spLocks noGrp="1"/>
          </p:cNvSpPr>
          <p:nvPr>
            <p:ph type="title"/>
          </p:nvPr>
        </p:nvSpPr>
        <p:spPr>
          <a:xfrm>
            <a:off x="838200" y="365125"/>
            <a:ext cx="10515600" cy="1325563"/>
          </a:xfrm>
          <a:prstGeom prst="rect">
            <a:avLst/>
          </a:prstGeom>
        </p:spPr>
        <p:txBody>
          <a:bodyPr anchor="ctr">
            <a:normAutofit/>
          </a:bodyPr>
          <a:lstStyle/>
          <a:p>
            <a:r>
              <a:rPr lang="en-US" dirty="0"/>
              <a:t>Do Accept Feedback</a:t>
            </a:r>
          </a:p>
        </p:txBody>
      </p:sp>
      <p:sp>
        <p:nvSpPr>
          <p:cNvPr id="4" name="Content Placeholder 3">
            <a:extLst>
              <a:ext uri="{FF2B5EF4-FFF2-40B4-BE49-F238E27FC236}">
                <a16:creationId xmlns:a16="http://schemas.microsoft.com/office/drawing/2014/main" id="{FCA9032E-7160-4609-81BD-87349D51BA71}"/>
              </a:ext>
            </a:extLst>
          </p:cNvPr>
          <p:cNvSpPr>
            <a:spLocks noGrp="1"/>
          </p:cNvSpPr>
          <p:nvPr>
            <p:ph sz="half" idx="1"/>
          </p:nvPr>
        </p:nvSpPr>
        <p:spPr>
          <a:xfrm>
            <a:off x="838200" y="2134400"/>
            <a:ext cx="4866386" cy="4349209"/>
          </a:xfrm>
          <a:prstGeom prst="rect">
            <a:avLst/>
          </a:prstGeom>
        </p:spPr>
        <p:txBody>
          <a:bodyPr>
            <a:normAutofit/>
          </a:bodyPr>
          <a:lstStyle/>
          <a:p>
            <a:r>
              <a:rPr lang="en-US" dirty="0">
                <a:solidFill>
                  <a:schemeClr val="tx2">
                    <a:lumMod val="60000"/>
                    <a:lumOff val="40000"/>
                  </a:schemeClr>
                </a:solidFill>
              </a:rPr>
              <a:t>Being open to correction is a great way to learn</a:t>
            </a:r>
          </a:p>
          <a:p>
            <a:r>
              <a:rPr lang="en-US" dirty="0">
                <a:solidFill>
                  <a:schemeClr val="tx2">
                    <a:lumMod val="60000"/>
                    <a:lumOff val="40000"/>
                  </a:schemeClr>
                </a:solidFill>
              </a:rPr>
              <a:t>Acceptance and integration of feedback is central in educational and professional growth</a:t>
            </a:r>
          </a:p>
          <a:p>
            <a:r>
              <a:rPr lang="en-US" dirty="0">
                <a:solidFill>
                  <a:schemeClr val="tx2">
                    <a:lumMod val="60000"/>
                    <a:lumOff val="40000"/>
                  </a:schemeClr>
                </a:solidFill>
              </a:rPr>
              <a:t>Don’t be defensive when correction or feedback is given to you</a:t>
            </a:r>
          </a:p>
          <a:p>
            <a:endParaRPr lang="en-US" dirty="0"/>
          </a:p>
          <a:p>
            <a:pPr marL="0" indent="0">
              <a:buNone/>
            </a:pPr>
            <a:endParaRPr lang="en-US" dirty="0"/>
          </a:p>
        </p:txBody>
      </p:sp>
      <p:pic>
        <p:nvPicPr>
          <p:cNvPr id="6" name="Picture 5">
            <a:extLst>
              <a:ext uri="{FF2B5EF4-FFF2-40B4-BE49-F238E27FC236}">
                <a16:creationId xmlns:a16="http://schemas.microsoft.com/office/drawing/2014/main" id="{F54D2378-9611-41A8-8FD6-29A04B653C43}"/>
              </a:ext>
            </a:extLst>
          </p:cNvPr>
          <p:cNvPicPr>
            <a:picLocks noChangeAspect="1"/>
          </p:cNvPicPr>
          <p:nvPr/>
        </p:nvPicPr>
        <p:blipFill>
          <a:blip r:embed="rId2"/>
          <a:stretch>
            <a:fillRect/>
          </a:stretch>
        </p:blipFill>
        <p:spPr>
          <a:xfrm>
            <a:off x="6636774" y="2297933"/>
            <a:ext cx="4284406" cy="3213305"/>
          </a:xfrm>
          <a:prstGeom prst="rect">
            <a:avLst/>
          </a:prstGeom>
        </p:spPr>
      </p:pic>
    </p:spTree>
    <p:extLst>
      <p:ext uri="{BB962C8B-B14F-4D97-AF65-F5344CB8AC3E}">
        <p14:creationId xmlns:p14="http://schemas.microsoft.com/office/powerpoint/2010/main" val="216814846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69337E-0559-48C4-8E2F-80C1171E64A8}"/>
              </a:ext>
            </a:extLst>
          </p:cNvPr>
          <p:cNvSpPr>
            <a:spLocks noGrp="1"/>
          </p:cNvSpPr>
          <p:nvPr>
            <p:ph type="sldNum" sz="quarter" idx="10"/>
          </p:nvPr>
        </p:nvSpPr>
        <p:spPr/>
        <p:txBody>
          <a:bodyPr/>
          <a:lstStyle/>
          <a:p>
            <a:fld id="{D495E168-DA5E-4888-8D8A-92B118324C14}" type="slidenum">
              <a:rPr lang="en-US" noProof="0" smtClean="0"/>
              <a:pPr/>
              <a:t>86</a:t>
            </a:fld>
            <a:endParaRPr lang="en-US" noProof="0" dirty="0"/>
          </a:p>
        </p:txBody>
      </p:sp>
      <p:sp>
        <p:nvSpPr>
          <p:cNvPr id="4" name="Title 3">
            <a:extLst>
              <a:ext uri="{FF2B5EF4-FFF2-40B4-BE49-F238E27FC236}">
                <a16:creationId xmlns:a16="http://schemas.microsoft.com/office/drawing/2014/main" id="{3C3BD0F9-2DA9-4634-8B5D-2B8BA258CA44}"/>
              </a:ext>
            </a:extLst>
          </p:cNvPr>
          <p:cNvSpPr>
            <a:spLocks noGrp="1"/>
          </p:cNvSpPr>
          <p:nvPr>
            <p:ph type="title"/>
          </p:nvPr>
        </p:nvSpPr>
        <p:spPr>
          <a:xfrm>
            <a:off x="839788" y="457200"/>
            <a:ext cx="6868702" cy="1600200"/>
          </a:xfrm>
        </p:spPr>
        <p:txBody>
          <a:bodyPr>
            <a:normAutofit/>
          </a:bodyPr>
          <a:lstStyle/>
          <a:p>
            <a:r>
              <a:rPr lang="en-US" sz="7200" dirty="0"/>
              <a:t>Don’t Disappear</a:t>
            </a:r>
          </a:p>
        </p:txBody>
      </p:sp>
      <p:sp>
        <p:nvSpPr>
          <p:cNvPr id="5" name="Text Placeholder 4">
            <a:extLst>
              <a:ext uri="{FF2B5EF4-FFF2-40B4-BE49-F238E27FC236}">
                <a16:creationId xmlns:a16="http://schemas.microsoft.com/office/drawing/2014/main" id="{931166BF-6BD7-4D60-9783-123B4DE357DA}"/>
              </a:ext>
            </a:extLst>
          </p:cNvPr>
          <p:cNvSpPr>
            <a:spLocks noGrp="1"/>
          </p:cNvSpPr>
          <p:nvPr>
            <p:ph type="body" sz="half" idx="2"/>
          </p:nvPr>
        </p:nvSpPr>
        <p:spPr>
          <a:xfrm>
            <a:off x="839788" y="2475044"/>
            <a:ext cx="3932237" cy="3691396"/>
          </a:xfrm>
        </p:spPr>
        <p:txBody>
          <a:bodyPr>
            <a:normAutofit/>
          </a:bodyPr>
          <a:lstStyle/>
          <a:p>
            <a:r>
              <a:rPr lang="en-US" sz="6000" dirty="0"/>
              <a:t>Don’t hide out in your office</a:t>
            </a:r>
          </a:p>
        </p:txBody>
      </p:sp>
      <p:pic>
        <p:nvPicPr>
          <p:cNvPr id="7" name="Content Placeholder 6">
            <a:extLst>
              <a:ext uri="{FF2B5EF4-FFF2-40B4-BE49-F238E27FC236}">
                <a16:creationId xmlns:a16="http://schemas.microsoft.com/office/drawing/2014/main" id="{56DB3EB4-B1A5-4D3F-8560-8D1D5F0142DD}"/>
              </a:ext>
            </a:extLst>
          </p:cNvPr>
          <p:cNvPicPr>
            <a:picLocks noGrp="1" noChangeAspect="1"/>
          </p:cNvPicPr>
          <p:nvPr>
            <p:ph idx="1"/>
          </p:nvPr>
        </p:nvPicPr>
        <p:blipFill>
          <a:blip r:embed="rId2"/>
          <a:stretch>
            <a:fillRect/>
          </a:stretch>
        </p:blipFill>
        <p:spPr>
          <a:xfrm>
            <a:off x="5181600" y="2475044"/>
            <a:ext cx="6011724" cy="3096491"/>
          </a:xfrm>
          <a:prstGeom prst="rect">
            <a:avLst/>
          </a:prstGeom>
        </p:spPr>
      </p:pic>
    </p:spTree>
    <p:extLst>
      <p:ext uri="{BB962C8B-B14F-4D97-AF65-F5344CB8AC3E}">
        <p14:creationId xmlns:p14="http://schemas.microsoft.com/office/powerpoint/2010/main" val="374924277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DE35144-4CAA-4EBC-A540-FAC13CC3B752}"/>
              </a:ext>
            </a:extLst>
          </p:cNvPr>
          <p:cNvSpPr>
            <a:spLocks noGrp="1"/>
          </p:cNvSpPr>
          <p:nvPr>
            <p:ph type="sldNum" sz="quarter" idx="10"/>
          </p:nvPr>
        </p:nvSpPr>
        <p:spPr/>
        <p:txBody>
          <a:bodyPr/>
          <a:lstStyle/>
          <a:p>
            <a:fld id="{D495E168-DA5E-4888-8D8A-92B118324C14}" type="slidenum">
              <a:rPr lang="en-US" noProof="0" smtClean="0"/>
              <a:pPr/>
              <a:t>87</a:t>
            </a:fld>
            <a:endParaRPr lang="en-US" noProof="0" dirty="0"/>
          </a:p>
        </p:txBody>
      </p:sp>
      <p:sp>
        <p:nvSpPr>
          <p:cNvPr id="4" name="Content Placeholder 3">
            <a:extLst>
              <a:ext uri="{FF2B5EF4-FFF2-40B4-BE49-F238E27FC236}">
                <a16:creationId xmlns:a16="http://schemas.microsoft.com/office/drawing/2014/main" id="{988EA8C6-7E97-44D1-AA10-A8A2E2BC17FD}"/>
              </a:ext>
            </a:extLst>
          </p:cNvPr>
          <p:cNvSpPr>
            <a:spLocks noGrp="1"/>
          </p:cNvSpPr>
          <p:nvPr>
            <p:ph idx="1"/>
          </p:nvPr>
        </p:nvSpPr>
        <p:spPr>
          <a:xfrm>
            <a:off x="838199" y="2167859"/>
            <a:ext cx="4480561" cy="4351338"/>
          </a:xfrm>
        </p:spPr>
        <p:txBody>
          <a:bodyPr>
            <a:normAutofit/>
          </a:bodyPr>
          <a:lstStyle/>
          <a:p>
            <a:r>
              <a:rPr lang="en-US" sz="6600" dirty="0">
                <a:solidFill>
                  <a:schemeClr val="tx2">
                    <a:lumMod val="60000"/>
                    <a:lumOff val="40000"/>
                  </a:schemeClr>
                </a:solidFill>
              </a:rPr>
              <a:t>Be willing to offer a solution</a:t>
            </a:r>
          </a:p>
        </p:txBody>
      </p:sp>
      <p:sp>
        <p:nvSpPr>
          <p:cNvPr id="5" name="Title 4">
            <a:extLst>
              <a:ext uri="{FF2B5EF4-FFF2-40B4-BE49-F238E27FC236}">
                <a16:creationId xmlns:a16="http://schemas.microsoft.com/office/drawing/2014/main" id="{8EE7E628-260B-452C-9AD2-DF465EDFEEC8}"/>
              </a:ext>
            </a:extLst>
          </p:cNvPr>
          <p:cNvSpPr>
            <a:spLocks noGrp="1"/>
          </p:cNvSpPr>
          <p:nvPr>
            <p:ph type="title"/>
          </p:nvPr>
        </p:nvSpPr>
        <p:spPr/>
        <p:txBody>
          <a:bodyPr>
            <a:normAutofit/>
          </a:bodyPr>
          <a:lstStyle/>
          <a:p>
            <a:r>
              <a:rPr lang="en-US" sz="6600" dirty="0"/>
              <a:t>Don’t Complain</a:t>
            </a:r>
          </a:p>
        </p:txBody>
      </p:sp>
      <p:pic>
        <p:nvPicPr>
          <p:cNvPr id="7" name="Picture 6">
            <a:extLst>
              <a:ext uri="{FF2B5EF4-FFF2-40B4-BE49-F238E27FC236}">
                <a16:creationId xmlns:a16="http://schemas.microsoft.com/office/drawing/2014/main" id="{063D832E-CB9F-474E-80D3-1BF00467CC4B}"/>
              </a:ext>
            </a:extLst>
          </p:cNvPr>
          <p:cNvPicPr>
            <a:picLocks noChangeAspect="1"/>
          </p:cNvPicPr>
          <p:nvPr/>
        </p:nvPicPr>
        <p:blipFill>
          <a:blip r:embed="rId2"/>
          <a:stretch>
            <a:fillRect/>
          </a:stretch>
        </p:blipFill>
        <p:spPr>
          <a:xfrm>
            <a:off x="6873241" y="1825625"/>
            <a:ext cx="3651504" cy="3651504"/>
          </a:xfrm>
          <a:prstGeom prst="rect">
            <a:avLst/>
          </a:prstGeom>
        </p:spPr>
      </p:pic>
    </p:spTree>
    <p:extLst>
      <p:ext uri="{BB962C8B-B14F-4D97-AF65-F5344CB8AC3E}">
        <p14:creationId xmlns:p14="http://schemas.microsoft.com/office/powerpoint/2010/main" val="230735308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17B5821-F77C-4544-8B16-BB900518118B}"/>
              </a:ext>
            </a:extLst>
          </p:cNvPr>
          <p:cNvSpPr>
            <a:spLocks noGrp="1"/>
          </p:cNvSpPr>
          <p:nvPr>
            <p:ph type="sldNum" sz="quarter" idx="10"/>
          </p:nvPr>
        </p:nvSpPr>
        <p:spPr>
          <a:xfrm>
            <a:off x="5821279" y="6118484"/>
            <a:ext cx="549442" cy="365125"/>
          </a:xfrm>
          <a:prstGeom prst="rect">
            <a:avLst/>
          </a:prstGeom>
        </p:spPr>
        <p:txBody>
          <a:bodyPr anchor="ctr">
            <a:normAutofit/>
          </a:bodyPr>
          <a:lstStyle/>
          <a:p>
            <a:pPr>
              <a:spcAft>
                <a:spcPts val="600"/>
              </a:spcAft>
            </a:pPr>
            <a:fld id="{D495E168-DA5E-4888-8D8A-92B118324C14}" type="slidenum">
              <a:rPr lang="en-US" noProof="0" smtClean="0"/>
              <a:pPr>
                <a:spcAft>
                  <a:spcPts val="600"/>
                </a:spcAft>
              </a:pPr>
              <a:t>88</a:t>
            </a:fld>
            <a:endParaRPr lang="en-US" noProof="0"/>
          </a:p>
        </p:txBody>
      </p:sp>
      <p:sp>
        <p:nvSpPr>
          <p:cNvPr id="3" name="Footer Placeholder 2">
            <a:extLst>
              <a:ext uri="{FF2B5EF4-FFF2-40B4-BE49-F238E27FC236}">
                <a16:creationId xmlns:a16="http://schemas.microsoft.com/office/drawing/2014/main" id="{A934287D-581E-4470-A131-5C71D6FD0B17}"/>
              </a:ext>
            </a:extLst>
          </p:cNvPr>
          <p:cNvSpPr>
            <a:spLocks noGrp="1"/>
          </p:cNvSpPr>
          <p:nvPr>
            <p:ph type="ftr" sz="quarter" idx="12"/>
          </p:nvPr>
        </p:nvSpPr>
        <p:spPr>
          <a:xfrm>
            <a:off x="838200" y="6118484"/>
            <a:ext cx="3398763" cy="365125"/>
          </a:xfrm>
          <a:prstGeom prst="rect">
            <a:avLst/>
          </a:prstGeom>
        </p:spPr>
        <p:txBody>
          <a:bodyPr anchor="ctr">
            <a:normAutofit/>
          </a:bodyPr>
          <a:lstStyle/>
          <a:p>
            <a:pPr>
              <a:spcAft>
                <a:spcPts val="600"/>
              </a:spcAft>
            </a:pPr>
            <a:r>
              <a:rPr lang="en-US" noProof="0"/>
              <a:t>ADD A FOOTER</a:t>
            </a:r>
          </a:p>
        </p:txBody>
      </p:sp>
      <p:sp>
        <p:nvSpPr>
          <p:cNvPr id="5" name="Title 4">
            <a:extLst>
              <a:ext uri="{FF2B5EF4-FFF2-40B4-BE49-F238E27FC236}">
                <a16:creationId xmlns:a16="http://schemas.microsoft.com/office/drawing/2014/main" id="{4CBBB91C-F182-447E-A8D9-78A3F0F35594}"/>
              </a:ext>
            </a:extLst>
          </p:cNvPr>
          <p:cNvSpPr>
            <a:spLocks noGrp="1"/>
          </p:cNvSpPr>
          <p:nvPr>
            <p:ph type="title"/>
          </p:nvPr>
        </p:nvSpPr>
        <p:spPr>
          <a:xfrm>
            <a:off x="838200" y="365125"/>
            <a:ext cx="10515600" cy="1325563"/>
          </a:xfrm>
          <a:prstGeom prst="rect">
            <a:avLst/>
          </a:prstGeom>
        </p:spPr>
        <p:txBody>
          <a:bodyPr anchor="ctr">
            <a:normAutofit/>
          </a:bodyPr>
          <a:lstStyle/>
          <a:p>
            <a:r>
              <a:rPr lang="en-US" sz="6000" dirty="0"/>
              <a:t>Don’t Get Pulled Into Drama</a:t>
            </a:r>
          </a:p>
        </p:txBody>
      </p:sp>
      <p:pic>
        <p:nvPicPr>
          <p:cNvPr id="6" name="Picture 5">
            <a:extLst>
              <a:ext uri="{FF2B5EF4-FFF2-40B4-BE49-F238E27FC236}">
                <a16:creationId xmlns:a16="http://schemas.microsoft.com/office/drawing/2014/main" id="{E991F00D-E04E-4DF3-8A90-EC10370AAC7E}"/>
              </a:ext>
            </a:extLst>
          </p:cNvPr>
          <p:cNvPicPr>
            <a:picLocks noChangeAspect="1"/>
          </p:cNvPicPr>
          <p:nvPr/>
        </p:nvPicPr>
        <p:blipFill>
          <a:blip r:embed="rId2"/>
          <a:stretch>
            <a:fillRect/>
          </a:stretch>
        </p:blipFill>
        <p:spPr>
          <a:xfrm>
            <a:off x="838200" y="2283481"/>
            <a:ext cx="5181600" cy="3435626"/>
          </a:xfrm>
          <a:prstGeom prst="rect">
            <a:avLst/>
          </a:prstGeom>
        </p:spPr>
      </p:pic>
      <p:sp>
        <p:nvSpPr>
          <p:cNvPr id="4" name="Content Placeholder 3">
            <a:extLst>
              <a:ext uri="{FF2B5EF4-FFF2-40B4-BE49-F238E27FC236}">
                <a16:creationId xmlns:a16="http://schemas.microsoft.com/office/drawing/2014/main" id="{9D1CA1DB-F038-4773-8464-9ADC4172BB7C}"/>
              </a:ext>
            </a:extLst>
          </p:cNvPr>
          <p:cNvSpPr>
            <a:spLocks noGrp="1"/>
          </p:cNvSpPr>
          <p:nvPr>
            <p:ph sz="half" idx="2"/>
          </p:nvPr>
        </p:nvSpPr>
        <p:spPr>
          <a:xfrm>
            <a:off x="6672072" y="1949708"/>
            <a:ext cx="5181600" cy="4351338"/>
          </a:xfrm>
          <a:prstGeom prst="rect">
            <a:avLst/>
          </a:prstGeom>
        </p:spPr>
        <p:txBody>
          <a:bodyPr>
            <a:normAutofit/>
          </a:bodyPr>
          <a:lstStyle/>
          <a:p>
            <a:r>
              <a:rPr lang="en-US" sz="3600" dirty="0">
                <a:solidFill>
                  <a:schemeClr val="tx2">
                    <a:lumMod val="60000"/>
                    <a:lumOff val="40000"/>
                  </a:schemeClr>
                </a:solidFill>
              </a:rPr>
              <a:t>A staff member may cause you more difficulty than a client</a:t>
            </a:r>
          </a:p>
          <a:p>
            <a:r>
              <a:rPr lang="en-US" sz="3600" dirty="0">
                <a:solidFill>
                  <a:schemeClr val="tx2">
                    <a:lumMod val="60000"/>
                    <a:lumOff val="40000"/>
                  </a:schemeClr>
                </a:solidFill>
              </a:rPr>
              <a:t>Don’t allow yourself to be triangulated</a:t>
            </a:r>
          </a:p>
          <a:p>
            <a:r>
              <a:rPr lang="en-US" sz="3600" dirty="0">
                <a:solidFill>
                  <a:schemeClr val="tx2">
                    <a:lumMod val="60000"/>
                    <a:lumOff val="40000"/>
                  </a:schemeClr>
                </a:solidFill>
              </a:rPr>
              <a:t>“As an intern, I’m not in a position to comment on that.”</a:t>
            </a:r>
          </a:p>
        </p:txBody>
      </p:sp>
    </p:spTree>
    <p:extLst>
      <p:ext uri="{BB962C8B-B14F-4D97-AF65-F5344CB8AC3E}">
        <p14:creationId xmlns:p14="http://schemas.microsoft.com/office/powerpoint/2010/main" val="398969259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F42E47-E912-4148-BD16-F0FA6C161028}"/>
              </a:ext>
            </a:extLst>
          </p:cNvPr>
          <p:cNvSpPr>
            <a:spLocks noGrp="1"/>
          </p:cNvSpPr>
          <p:nvPr>
            <p:ph type="sldNum" sz="quarter" idx="10"/>
          </p:nvPr>
        </p:nvSpPr>
        <p:spPr>
          <a:xfrm>
            <a:off x="5821279" y="6118484"/>
            <a:ext cx="549442" cy="365125"/>
          </a:xfrm>
          <a:prstGeom prst="rect">
            <a:avLst/>
          </a:prstGeom>
        </p:spPr>
        <p:txBody>
          <a:bodyPr anchor="ctr">
            <a:normAutofit/>
          </a:bodyPr>
          <a:lstStyle/>
          <a:p>
            <a:pPr>
              <a:spcAft>
                <a:spcPts val="600"/>
              </a:spcAft>
            </a:pPr>
            <a:fld id="{D495E168-DA5E-4888-8D8A-92B118324C14}" type="slidenum">
              <a:rPr lang="en-US" noProof="0" smtClean="0"/>
              <a:pPr>
                <a:spcAft>
                  <a:spcPts val="600"/>
                </a:spcAft>
              </a:pPr>
              <a:t>89</a:t>
            </a:fld>
            <a:endParaRPr lang="en-US" noProof="0"/>
          </a:p>
        </p:txBody>
      </p:sp>
      <p:sp>
        <p:nvSpPr>
          <p:cNvPr id="5" name="Title 4">
            <a:extLst>
              <a:ext uri="{FF2B5EF4-FFF2-40B4-BE49-F238E27FC236}">
                <a16:creationId xmlns:a16="http://schemas.microsoft.com/office/drawing/2014/main" id="{9748FE11-84AE-4EB3-B9C8-B3BE76A75C64}"/>
              </a:ext>
            </a:extLst>
          </p:cNvPr>
          <p:cNvSpPr>
            <a:spLocks noGrp="1"/>
          </p:cNvSpPr>
          <p:nvPr>
            <p:ph type="title"/>
          </p:nvPr>
        </p:nvSpPr>
        <p:spPr>
          <a:xfrm>
            <a:off x="838200" y="365125"/>
            <a:ext cx="10515600" cy="1325563"/>
          </a:xfrm>
          <a:prstGeom prst="rect">
            <a:avLst/>
          </a:prstGeom>
        </p:spPr>
        <p:txBody>
          <a:bodyPr anchor="ctr">
            <a:normAutofit/>
          </a:bodyPr>
          <a:lstStyle/>
          <a:p>
            <a:r>
              <a:rPr lang="en-US" sz="6000"/>
              <a:t>Field Instructors Aren’t Perfect</a:t>
            </a:r>
            <a:endParaRPr lang="en-US" sz="6000" dirty="0"/>
          </a:p>
        </p:txBody>
      </p:sp>
      <p:sp>
        <p:nvSpPr>
          <p:cNvPr id="4" name="Content Placeholder 3">
            <a:extLst>
              <a:ext uri="{FF2B5EF4-FFF2-40B4-BE49-F238E27FC236}">
                <a16:creationId xmlns:a16="http://schemas.microsoft.com/office/drawing/2014/main" id="{6D303D82-606D-4435-9465-AECCEE4D9E98}"/>
              </a:ext>
            </a:extLst>
          </p:cNvPr>
          <p:cNvSpPr>
            <a:spLocks noGrp="1"/>
          </p:cNvSpPr>
          <p:nvPr>
            <p:ph sz="half" idx="1"/>
          </p:nvPr>
        </p:nvSpPr>
        <p:spPr>
          <a:xfrm>
            <a:off x="914400" y="2165836"/>
            <a:ext cx="5181600" cy="4351338"/>
          </a:xfrm>
          <a:prstGeom prst="rect">
            <a:avLst/>
          </a:prstGeom>
        </p:spPr>
        <p:txBody>
          <a:bodyPr>
            <a:normAutofit/>
          </a:bodyPr>
          <a:lstStyle/>
          <a:p>
            <a:r>
              <a:rPr lang="en-US" dirty="0">
                <a:solidFill>
                  <a:schemeClr val="tx2">
                    <a:lumMod val="60000"/>
                    <a:lumOff val="40000"/>
                  </a:schemeClr>
                </a:solidFill>
              </a:rPr>
              <a:t>Replace judgment with curiosity</a:t>
            </a:r>
          </a:p>
          <a:p>
            <a:r>
              <a:rPr lang="en-US" dirty="0">
                <a:solidFill>
                  <a:schemeClr val="tx2">
                    <a:lumMod val="60000"/>
                    <a:lumOff val="40000"/>
                  </a:schemeClr>
                </a:solidFill>
              </a:rPr>
              <a:t>Trust your gut and be diplomatic</a:t>
            </a:r>
          </a:p>
          <a:p>
            <a:r>
              <a:rPr lang="en-US" dirty="0">
                <a:solidFill>
                  <a:schemeClr val="tx2">
                    <a:lumMod val="60000"/>
                    <a:lumOff val="40000"/>
                  </a:schemeClr>
                </a:solidFill>
              </a:rPr>
              <a:t>You learn as much from a poor example as you do from a good one</a:t>
            </a:r>
          </a:p>
        </p:txBody>
      </p:sp>
      <p:pic>
        <p:nvPicPr>
          <p:cNvPr id="7" name="Picture 6">
            <a:extLst>
              <a:ext uri="{FF2B5EF4-FFF2-40B4-BE49-F238E27FC236}">
                <a16:creationId xmlns:a16="http://schemas.microsoft.com/office/drawing/2014/main" id="{F545CD9D-3C32-47F4-B36E-8AF430B13989}"/>
              </a:ext>
            </a:extLst>
          </p:cNvPr>
          <p:cNvPicPr>
            <a:picLocks noChangeAspect="1"/>
          </p:cNvPicPr>
          <p:nvPr/>
        </p:nvPicPr>
        <p:blipFill>
          <a:blip r:embed="rId2"/>
          <a:stretch>
            <a:fillRect/>
          </a:stretch>
        </p:blipFill>
        <p:spPr>
          <a:xfrm>
            <a:off x="7310741" y="1825625"/>
            <a:ext cx="2904518" cy="4351338"/>
          </a:xfrm>
          <a:prstGeom prst="rect">
            <a:avLst/>
          </a:prstGeom>
        </p:spPr>
      </p:pic>
    </p:spTree>
    <p:extLst>
      <p:ext uri="{BB962C8B-B14F-4D97-AF65-F5344CB8AC3E}">
        <p14:creationId xmlns:p14="http://schemas.microsoft.com/office/powerpoint/2010/main" val="2545598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96E67C4-488A-4E23-97DB-3857FE17E032}"/>
              </a:ext>
            </a:extLst>
          </p:cNvPr>
          <p:cNvSpPr>
            <a:spLocks noGrp="1"/>
          </p:cNvSpPr>
          <p:nvPr>
            <p:ph type="sldNum" sz="quarter" idx="10"/>
          </p:nvPr>
        </p:nvSpPr>
        <p:spPr/>
        <p:txBody>
          <a:bodyPr/>
          <a:lstStyle/>
          <a:p>
            <a:fld id="{D495E168-DA5E-4888-8D8A-92B118324C14}" type="slidenum">
              <a:rPr lang="en-US" noProof="0" smtClean="0"/>
              <a:pPr/>
              <a:t>9</a:t>
            </a:fld>
            <a:endParaRPr lang="en-US" noProof="0" dirty="0"/>
          </a:p>
        </p:txBody>
      </p:sp>
      <p:sp>
        <p:nvSpPr>
          <p:cNvPr id="5" name="Title 4">
            <a:extLst>
              <a:ext uri="{FF2B5EF4-FFF2-40B4-BE49-F238E27FC236}">
                <a16:creationId xmlns:a16="http://schemas.microsoft.com/office/drawing/2014/main" id="{0E9C5A79-5C71-4442-9CA5-EDDC5A0CE8D7}"/>
              </a:ext>
            </a:extLst>
          </p:cNvPr>
          <p:cNvSpPr>
            <a:spLocks noGrp="1"/>
          </p:cNvSpPr>
          <p:nvPr>
            <p:ph type="title"/>
          </p:nvPr>
        </p:nvSpPr>
        <p:spPr/>
        <p:txBody>
          <a:bodyPr/>
          <a:lstStyle/>
          <a:p>
            <a:r>
              <a:rPr lang="en-US" dirty="0"/>
              <a:t>Systems we work with in the Field…</a:t>
            </a:r>
          </a:p>
        </p:txBody>
      </p:sp>
      <p:pic>
        <p:nvPicPr>
          <p:cNvPr id="10" name="Content Placeholder 9">
            <a:extLst>
              <a:ext uri="{FF2B5EF4-FFF2-40B4-BE49-F238E27FC236}">
                <a16:creationId xmlns:a16="http://schemas.microsoft.com/office/drawing/2014/main" id="{C63DDD01-113E-4613-9AE4-E1CB67F154B8}"/>
              </a:ext>
            </a:extLst>
          </p:cNvPr>
          <p:cNvPicPr>
            <a:picLocks noGrp="1" noChangeAspect="1"/>
          </p:cNvPicPr>
          <p:nvPr>
            <p:ph idx="1"/>
          </p:nvPr>
        </p:nvPicPr>
        <p:blipFill>
          <a:blip r:embed="rId2"/>
          <a:stretch>
            <a:fillRect/>
          </a:stretch>
        </p:blipFill>
        <p:spPr>
          <a:xfrm>
            <a:off x="2688957" y="1901952"/>
            <a:ext cx="7820047" cy="4581657"/>
          </a:xfrm>
          <a:prstGeom prst="rect">
            <a:avLst/>
          </a:prstGeom>
        </p:spPr>
      </p:pic>
      <p:sp>
        <p:nvSpPr>
          <p:cNvPr id="3" name="TextBox 2">
            <a:extLst>
              <a:ext uri="{FF2B5EF4-FFF2-40B4-BE49-F238E27FC236}">
                <a16:creationId xmlns:a16="http://schemas.microsoft.com/office/drawing/2014/main" id="{D8B93553-725C-4847-94FC-DBD419D42D84}"/>
              </a:ext>
            </a:extLst>
          </p:cNvPr>
          <p:cNvSpPr txBox="1"/>
          <p:nvPr/>
        </p:nvSpPr>
        <p:spPr>
          <a:xfrm>
            <a:off x="451692" y="451692"/>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275401672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E9896F8-F4BB-475E-A450-545507BDEB31}"/>
              </a:ext>
            </a:extLst>
          </p:cNvPr>
          <p:cNvSpPr>
            <a:spLocks noGrp="1"/>
          </p:cNvSpPr>
          <p:nvPr>
            <p:ph type="sldNum" sz="quarter" idx="10"/>
          </p:nvPr>
        </p:nvSpPr>
        <p:spPr/>
        <p:txBody>
          <a:bodyPr/>
          <a:lstStyle/>
          <a:p>
            <a:fld id="{D495E168-DA5E-4888-8D8A-92B118324C14}" type="slidenum">
              <a:rPr lang="en-US" noProof="0" smtClean="0"/>
              <a:pPr/>
              <a:t>90</a:t>
            </a:fld>
            <a:endParaRPr lang="en-US" noProof="0" dirty="0"/>
          </a:p>
        </p:txBody>
      </p:sp>
      <p:sp>
        <p:nvSpPr>
          <p:cNvPr id="4" name="Text Placeholder 3">
            <a:extLst>
              <a:ext uri="{FF2B5EF4-FFF2-40B4-BE49-F238E27FC236}">
                <a16:creationId xmlns:a16="http://schemas.microsoft.com/office/drawing/2014/main" id="{B68D52A6-5729-483D-8FEE-E53E24275513}"/>
              </a:ext>
            </a:extLst>
          </p:cNvPr>
          <p:cNvSpPr>
            <a:spLocks noGrp="1"/>
          </p:cNvSpPr>
          <p:nvPr>
            <p:ph type="body" sz="quarter" idx="16"/>
          </p:nvPr>
        </p:nvSpPr>
        <p:spPr>
          <a:xfrm>
            <a:off x="1324437" y="3407187"/>
            <a:ext cx="4357688" cy="3316865"/>
          </a:xfrm>
        </p:spPr>
        <p:txBody>
          <a:bodyPr/>
          <a:lstStyle/>
          <a:p>
            <a:r>
              <a:rPr lang="en-US" sz="2400" dirty="0"/>
              <a:t>Don’t assume you are your Field Instructor’s main concern; they are often overwhelmed with work &amp; usually underpaid</a:t>
            </a:r>
          </a:p>
          <a:p>
            <a:endParaRPr lang="en-US" sz="2800" dirty="0"/>
          </a:p>
          <a:p>
            <a:r>
              <a:rPr lang="en-US" sz="2800" dirty="0"/>
              <a:t>Be thoughtful of their time</a:t>
            </a:r>
          </a:p>
          <a:p>
            <a:endParaRPr lang="en-US" dirty="0"/>
          </a:p>
        </p:txBody>
      </p:sp>
      <p:sp>
        <p:nvSpPr>
          <p:cNvPr id="5" name="Title 4">
            <a:extLst>
              <a:ext uri="{FF2B5EF4-FFF2-40B4-BE49-F238E27FC236}">
                <a16:creationId xmlns:a16="http://schemas.microsoft.com/office/drawing/2014/main" id="{DD4678B5-ADE3-4BBC-876D-996A5E630150}"/>
              </a:ext>
            </a:extLst>
          </p:cNvPr>
          <p:cNvSpPr>
            <a:spLocks noGrp="1"/>
          </p:cNvSpPr>
          <p:nvPr>
            <p:ph type="title"/>
          </p:nvPr>
        </p:nvSpPr>
        <p:spPr/>
        <p:txBody>
          <a:bodyPr/>
          <a:lstStyle/>
          <a:p>
            <a:r>
              <a:rPr lang="en-US" dirty="0"/>
              <a:t>You Are Not #1</a:t>
            </a:r>
          </a:p>
        </p:txBody>
      </p:sp>
      <p:graphicFrame>
        <p:nvGraphicFramePr>
          <p:cNvPr id="9" name="Chart Placeholder 8">
            <a:extLst>
              <a:ext uri="{FF2B5EF4-FFF2-40B4-BE49-F238E27FC236}">
                <a16:creationId xmlns:a16="http://schemas.microsoft.com/office/drawing/2014/main" id="{85B8DA61-D147-4327-A1C7-7EFA7DD59749}"/>
              </a:ext>
            </a:extLst>
          </p:cNvPr>
          <p:cNvGraphicFramePr>
            <a:graphicFrameLocks noGrp="1"/>
          </p:cNvGraphicFramePr>
          <p:nvPr>
            <p:ph type="chart" sz="quarter" idx="32"/>
            <p:extLst>
              <p:ext uri="{D42A27DB-BD31-4B8C-83A1-F6EECF244321}">
                <p14:modId xmlns:p14="http://schemas.microsoft.com/office/powerpoint/2010/main" val="4020487890"/>
              </p:ext>
            </p:extLst>
          </p:nvPr>
        </p:nvGraphicFramePr>
        <p:xfrm>
          <a:off x="6509876" y="1246188"/>
          <a:ext cx="4284663" cy="4365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144317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DDA24BC-015E-484A-BBFB-A0E5FD1C1359}"/>
              </a:ext>
            </a:extLst>
          </p:cNvPr>
          <p:cNvSpPr>
            <a:spLocks noGrp="1"/>
          </p:cNvSpPr>
          <p:nvPr>
            <p:ph type="sldNum" sz="quarter" idx="10"/>
          </p:nvPr>
        </p:nvSpPr>
        <p:spPr/>
        <p:txBody>
          <a:bodyPr/>
          <a:lstStyle/>
          <a:p>
            <a:fld id="{D495E168-DA5E-4888-8D8A-92B118324C14}" type="slidenum">
              <a:rPr lang="en-US" noProof="0" smtClean="0"/>
              <a:pPr/>
              <a:t>91</a:t>
            </a:fld>
            <a:endParaRPr lang="en-US" noProof="0" dirty="0"/>
          </a:p>
        </p:txBody>
      </p:sp>
      <p:sp>
        <p:nvSpPr>
          <p:cNvPr id="4" name="Content Placeholder 3">
            <a:extLst>
              <a:ext uri="{FF2B5EF4-FFF2-40B4-BE49-F238E27FC236}">
                <a16:creationId xmlns:a16="http://schemas.microsoft.com/office/drawing/2014/main" id="{FC7C46E5-06F0-4536-BB07-B49FA5982E17}"/>
              </a:ext>
            </a:extLst>
          </p:cNvPr>
          <p:cNvSpPr>
            <a:spLocks noGrp="1"/>
          </p:cNvSpPr>
          <p:nvPr>
            <p:ph idx="1"/>
          </p:nvPr>
        </p:nvSpPr>
        <p:spPr>
          <a:xfrm>
            <a:off x="907026" y="1949708"/>
            <a:ext cx="4274574" cy="4351338"/>
          </a:xfrm>
        </p:spPr>
        <p:txBody>
          <a:bodyPr>
            <a:normAutofit/>
          </a:bodyPr>
          <a:lstStyle/>
          <a:p>
            <a:r>
              <a:rPr lang="en-US" sz="3600" dirty="0">
                <a:solidFill>
                  <a:schemeClr val="tx2">
                    <a:lumMod val="60000"/>
                    <a:lumOff val="40000"/>
                  </a:schemeClr>
                </a:solidFill>
              </a:rPr>
              <a:t>Always speak respectfully about clients &amp; staff</a:t>
            </a:r>
          </a:p>
          <a:p>
            <a:r>
              <a:rPr lang="en-US" sz="3600" dirty="0">
                <a:solidFill>
                  <a:schemeClr val="tx2">
                    <a:lumMod val="60000"/>
                    <a:lumOff val="40000"/>
                  </a:schemeClr>
                </a:solidFill>
              </a:rPr>
              <a:t>Keep confidentiality</a:t>
            </a:r>
          </a:p>
          <a:p>
            <a:r>
              <a:rPr lang="en-US" sz="3600" dirty="0">
                <a:solidFill>
                  <a:schemeClr val="tx2">
                    <a:lumMod val="60000"/>
                    <a:lumOff val="40000"/>
                  </a:schemeClr>
                </a:solidFill>
              </a:rPr>
              <a:t>Be careful talking shop in a public place</a:t>
            </a:r>
          </a:p>
        </p:txBody>
      </p:sp>
      <p:sp>
        <p:nvSpPr>
          <p:cNvPr id="5" name="Title 4">
            <a:extLst>
              <a:ext uri="{FF2B5EF4-FFF2-40B4-BE49-F238E27FC236}">
                <a16:creationId xmlns:a16="http://schemas.microsoft.com/office/drawing/2014/main" id="{33138270-F4EA-4F32-BB69-B60C67CF29F4}"/>
              </a:ext>
            </a:extLst>
          </p:cNvPr>
          <p:cNvSpPr>
            <a:spLocks noGrp="1"/>
          </p:cNvSpPr>
          <p:nvPr>
            <p:ph type="title"/>
          </p:nvPr>
        </p:nvSpPr>
        <p:spPr/>
        <p:txBody>
          <a:bodyPr>
            <a:normAutofit/>
          </a:bodyPr>
          <a:lstStyle/>
          <a:p>
            <a:r>
              <a:rPr lang="en-US" sz="6600" dirty="0"/>
              <a:t>Don’t Gossip</a:t>
            </a:r>
          </a:p>
        </p:txBody>
      </p:sp>
      <p:pic>
        <p:nvPicPr>
          <p:cNvPr id="6" name="Picture 5">
            <a:extLst>
              <a:ext uri="{FF2B5EF4-FFF2-40B4-BE49-F238E27FC236}">
                <a16:creationId xmlns:a16="http://schemas.microsoft.com/office/drawing/2014/main" id="{FA16B18D-8CB3-4DDF-BFBC-E6510C41A35C}"/>
              </a:ext>
            </a:extLst>
          </p:cNvPr>
          <p:cNvPicPr>
            <a:picLocks noChangeAspect="1"/>
          </p:cNvPicPr>
          <p:nvPr/>
        </p:nvPicPr>
        <p:blipFill>
          <a:blip r:embed="rId2"/>
          <a:stretch>
            <a:fillRect/>
          </a:stretch>
        </p:blipFill>
        <p:spPr>
          <a:xfrm>
            <a:off x="6528620" y="2071000"/>
            <a:ext cx="4368628" cy="3001757"/>
          </a:xfrm>
          <a:prstGeom prst="rect">
            <a:avLst/>
          </a:prstGeom>
        </p:spPr>
      </p:pic>
    </p:spTree>
    <p:extLst>
      <p:ext uri="{BB962C8B-B14F-4D97-AF65-F5344CB8AC3E}">
        <p14:creationId xmlns:p14="http://schemas.microsoft.com/office/powerpoint/2010/main" val="274200449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2CEEE4-BC53-4A1E-B4B3-C486A9EC2351}"/>
              </a:ext>
            </a:extLst>
          </p:cNvPr>
          <p:cNvSpPr>
            <a:spLocks noGrp="1"/>
          </p:cNvSpPr>
          <p:nvPr>
            <p:ph type="sldNum" sz="quarter" idx="10"/>
          </p:nvPr>
        </p:nvSpPr>
        <p:spPr/>
        <p:txBody>
          <a:bodyPr/>
          <a:lstStyle/>
          <a:p>
            <a:fld id="{D495E168-DA5E-4888-8D8A-92B118324C14}" type="slidenum">
              <a:rPr lang="en-US" noProof="0" smtClean="0"/>
              <a:pPr/>
              <a:t>92</a:t>
            </a:fld>
            <a:endParaRPr lang="en-US" noProof="0" dirty="0"/>
          </a:p>
        </p:txBody>
      </p:sp>
      <p:sp>
        <p:nvSpPr>
          <p:cNvPr id="4" name="Content Placeholder 3">
            <a:extLst>
              <a:ext uri="{FF2B5EF4-FFF2-40B4-BE49-F238E27FC236}">
                <a16:creationId xmlns:a16="http://schemas.microsoft.com/office/drawing/2014/main" id="{3EAF267B-45B0-4355-B98F-2746174A41A4}"/>
              </a:ext>
            </a:extLst>
          </p:cNvPr>
          <p:cNvSpPr>
            <a:spLocks noGrp="1"/>
          </p:cNvSpPr>
          <p:nvPr>
            <p:ph idx="1"/>
          </p:nvPr>
        </p:nvSpPr>
        <p:spPr>
          <a:xfrm>
            <a:off x="838200" y="1825625"/>
            <a:ext cx="3615813" cy="4351338"/>
          </a:xfrm>
        </p:spPr>
        <p:txBody>
          <a:bodyPr>
            <a:normAutofit/>
          </a:bodyPr>
          <a:lstStyle/>
          <a:p>
            <a:r>
              <a:rPr lang="en-US" sz="4800" dirty="0">
                <a:solidFill>
                  <a:schemeClr val="tx2">
                    <a:lumMod val="60000"/>
                    <a:lumOff val="40000"/>
                  </a:schemeClr>
                </a:solidFill>
              </a:rPr>
              <a:t>When you are in charge, you can do a better job</a:t>
            </a:r>
          </a:p>
        </p:txBody>
      </p:sp>
      <p:sp>
        <p:nvSpPr>
          <p:cNvPr id="5" name="Title 4">
            <a:extLst>
              <a:ext uri="{FF2B5EF4-FFF2-40B4-BE49-F238E27FC236}">
                <a16:creationId xmlns:a16="http://schemas.microsoft.com/office/drawing/2014/main" id="{81C805B9-3FD3-4FE6-842F-D434CAC7BF5E}"/>
              </a:ext>
            </a:extLst>
          </p:cNvPr>
          <p:cNvSpPr>
            <a:spLocks noGrp="1"/>
          </p:cNvSpPr>
          <p:nvPr>
            <p:ph type="title"/>
          </p:nvPr>
        </p:nvSpPr>
        <p:spPr/>
        <p:txBody>
          <a:bodyPr/>
          <a:lstStyle/>
          <a:p>
            <a:r>
              <a:rPr lang="en-US" dirty="0"/>
              <a:t>Don’t Be Arrogant</a:t>
            </a:r>
          </a:p>
        </p:txBody>
      </p:sp>
      <p:pic>
        <p:nvPicPr>
          <p:cNvPr id="6" name="Picture 5">
            <a:extLst>
              <a:ext uri="{FF2B5EF4-FFF2-40B4-BE49-F238E27FC236}">
                <a16:creationId xmlns:a16="http://schemas.microsoft.com/office/drawing/2014/main" id="{AD7D6B85-CA4E-473E-876D-B6BE9059BD92}"/>
              </a:ext>
            </a:extLst>
          </p:cNvPr>
          <p:cNvPicPr>
            <a:picLocks noChangeAspect="1"/>
          </p:cNvPicPr>
          <p:nvPr/>
        </p:nvPicPr>
        <p:blipFill>
          <a:blip r:embed="rId2"/>
          <a:stretch>
            <a:fillRect/>
          </a:stretch>
        </p:blipFill>
        <p:spPr>
          <a:xfrm>
            <a:off x="8733519" y="829469"/>
            <a:ext cx="2400300" cy="3171825"/>
          </a:xfrm>
          <a:prstGeom prst="rect">
            <a:avLst/>
          </a:prstGeom>
        </p:spPr>
      </p:pic>
      <p:pic>
        <p:nvPicPr>
          <p:cNvPr id="7" name="Picture 6">
            <a:extLst>
              <a:ext uri="{FF2B5EF4-FFF2-40B4-BE49-F238E27FC236}">
                <a16:creationId xmlns:a16="http://schemas.microsoft.com/office/drawing/2014/main" id="{461C801F-B738-4F52-BA6F-18447BF8395C}"/>
              </a:ext>
            </a:extLst>
          </p:cNvPr>
          <p:cNvPicPr>
            <a:picLocks noChangeAspect="1"/>
          </p:cNvPicPr>
          <p:nvPr/>
        </p:nvPicPr>
        <p:blipFill>
          <a:blip r:embed="rId3"/>
          <a:stretch>
            <a:fillRect/>
          </a:stretch>
        </p:blipFill>
        <p:spPr>
          <a:xfrm>
            <a:off x="6568814" y="2470148"/>
            <a:ext cx="2400300" cy="3321496"/>
          </a:xfrm>
          <a:prstGeom prst="rect">
            <a:avLst/>
          </a:prstGeom>
        </p:spPr>
      </p:pic>
    </p:spTree>
    <p:extLst>
      <p:ext uri="{BB962C8B-B14F-4D97-AF65-F5344CB8AC3E}">
        <p14:creationId xmlns:p14="http://schemas.microsoft.com/office/powerpoint/2010/main" val="89994049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2B48AC1-594D-468F-9D89-8AA0C45516D7}"/>
              </a:ext>
            </a:extLst>
          </p:cNvPr>
          <p:cNvSpPr>
            <a:spLocks noGrp="1"/>
          </p:cNvSpPr>
          <p:nvPr>
            <p:ph type="sldNum" sz="quarter" idx="10"/>
          </p:nvPr>
        </p:nvSpPr>
        <p:spPr>
          <a:xfrm>
            <a:off x="5821279" y="6118484"/>
            <a:ext cx="549442" cy="365125"/>
          </a:xfrm>
          <a:prstGeom prst="rect">
            <a:avLst/>
          </a:prstGeom>
        </p:spPr>
        <p:txBody>
          <a:bodyPr anchor="ctr">
            <a:normAutofit/>
          </a:bodyPr>
          <a:lstStyle/>
          <a:p>
            <a:pPr>
              <a:spcAft>
                <a:spcPts val="600"/>
              </a:spcAft>
            </a:pPr>
            <a:fld id="{D495E168-DA5E-4888-8D8A-92B118324C14}" type="slidenum">
              <a:rPr lang="en-US" noProof="0" smtClean="0"/>
              <a:pPr>
                <a:spcAft>
                  <a:spcPts val="600"/>
                </a:spcAft>
              </a:pPr>
              <a:t>93</a:t>
            </a:fld>
            <a:endParaRPr lang="en-US" noProof="0"/>
          </a:p>
        </p:txBody>
      </p:sp>
      <p:sp>
        <p:nvSpPr>
          <p:cNvPr id="5" name="Title 4">
            <a:extLst>
              <a:ext uri="{FF2B5EF4-FFF2-40B4-BE49-F238E27FC236}">
                <a16:creationId xmlns:a16="http://schemas.microsoft.com/office/drawing/2014/main" id="{F24893C0-0062-4502-85AB-DF42E7F0ADBD}"/>
              </a:ext>
            </a:extLst>
          </p:cNvPr>
          <p:cNvSpPr>
            <a:spLocks noGrp="1"/>
          </p:cNvSpPr>
          <p:nvPr>
            <p:ph type="title"/>
          </p:nvPr>
        </p:nvSpPr>
        <p:spPr>
          <a:xfrm>
            <a:off x="838200" y="365125"/>
            <a:ext cx="10515600" cy="1325563"/>
          </a:xfrm>
          <a:prstGeom prst="rect">
            <a:avLst/>
          </a:prstGeom>
        </p:spPr>
        <p:txBody>
          <a:bodyPr anchor="ctr">
            <a:normAutofit/>
          </a:bodyPr>
          <a:lstStyle/>
          <a:p>
            <a:r>
              <a:rPr lang="en-US" dirty="0"/>
              <a:t>Don’t Dismiss Agency Policy</a:t>
            </a:r>
          </a:p>
        </p:txBody>
      </p:sp>
      <p:pic>
        <p:nvPicPr>
          <p:cNvPr id="6" name="Picture 5">
            <a:extLst>
              <a:ext uri="{FF2B5EF4-FFF2-40B4-BE49-F238E27FC236}">
                <a16:creationId xmlns:a16="http://schemas.microsoft.com/office/drawing/2014/main" id="{B8DB3876-0ED6-44A3-8190-DEE8B88320AC}"/>
              </a:ext>
            </a:extLst>
          </p:cNvPr>
          <p:cNvPicPr>
            <a:picLocks noChangeAspect="1"/>
          </p:cNvPicPr>
          <p:nvPr/>
        </p:nvPicPr>
        <p:blipFill>
          <a:blip r:embed="rId2"/>
          <a:stretch>
            <a:fillRect/>
          </a:stretch>
        </p:blipFill>
        <p:spPr>
          <a:xfrm>
            <a:off x="838200" y="2432470"/>
            <a:ext cx="5181600" cy="3137647"/>
          </a:xfrm>
          <a:prstGeom prst="rect">
            <a:avLst/>
          </a:prstGeom>
        </p:spPr>
      </p:pic>
      <p:sp>
        <p:nvSpPr>
          <p:cNvPr id="4" name="Content Placeholder 3">
            <a:extLst>
              <a:ext uri="{FF2B5EF4-FFF2-40B4-BE49-F238E27FC236}">
                <a16:creationId xmlns:a16="http://schemas.microsoft.com/office/drawing/2014/main" id="{30B351BA-1A5B-4DCE-ABD5-98E6FE2DC75C}"/>
              </a:ext>
            </a:extLst>
          </p:cNvPr>
          <p:cNvSpPr>
            <a:spLocks noGrp="1"/>
          </p:cNvSpPr>
          <p:nvPr>
            <p:ph sz="half" idx="2"/>
          </p:nvPr>
        </p:nvSpPr>
        <p:spPr>
          <a:xfrm>
            <a:off x="6489192" y="1825624"/>
            <a:ext cx="5181600" cy="4351338"/>
          </a:xfrm>
          <a:prstGeom prst="rect">
            <a:avLst/>
          </a:prstGeom>
        </p:spPr>
        <p:txBody>
          <a:bodyPr>
            <a:normAutofit/>
          </a:bodyPr>
          <a:lstStyle/>
          <a:p>
            <a:r>
              <a:rPr lang="en-US" sz="3600" dirty="0">
                <a:solidFill>
                  <a:schemeClr val="tx2">
                    <a:lumMod val="60000"/>
                    <a:lumOff val="40000"/>
                  </a:schemeClr>
                </a:solidFill>
              </a:rPr>
              <a:t>There is a reason they do things the way they do…</a:t>
            </a:r>
          </a:p>
          <a:p>
            <a:r>
              <a:rPr lang="en-US" sz="3600" dirty="0">
                <a:solidFill>
                  <a:schemeClr val="tx2">
                    <a:lumMod val="60000"/>
                    <a:lumOff val="40000"/>
                  </a:schemeClr>
                </a:solidFill>
              </a:rPr>
              <a:t>Ask:  “what problem preceded this policy?”</a:t>
            </a:r>
          </a:p>
          <a:p>
            <a:r>
              <a:rPr lang="en-US" sz="3600" dirty="0">
                <a:solidFill>
                  <a:schemeClr val="tx2">
                    <a:lumMod val="60000"/>
                    <a:lumOff val="40000"/>
                  </a:schemeClr>
                </a:solidFill>
              </a:rPr>
              <a:t>Give candid, tactful feedback if asked</a:t>
            </a:r>
          </a:p>
        </p:txBody>
      </p:sp>
    </p:spTree>
    <p:extLst>
      <p:ext uri="{BB962C8B-B14F-4D97-AF65-F5344CB8AC3E}">
        <p14:creationId xmlns:p14="http://schemas.microsoft.com/office/powerpoint/2010/main" val="408931285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68EF93-7E60-4AFE-BF1D-714FDA4BF353}"/>
              </a:ext>
            </a:extLst>
          </p:cNvPr>
          <p:cNvSpPr>
            <a:spLocks noGrp="1"/>
          </p:cNvSpPr>
          <p:nvPr>
            <p:ph type="sldNum" sz="quarter" idx="10"/>
          </p:nvPr>
        </p:nvSpPr>
        <p:spPr>
          <a:xfrm>
            <a:off x="5821279" y="6118484"/>
            <a:ext cx="549442" cy="365125"/>
          </a:xfrm>
          <a:prstGeom prst="rect">
            <a:avLst/>
          </a:prstGeom>
        </p:spPr>
        <p:txBody>
          <a:bodyPr anchor="ctr">
            <a:normAutofit/>
          </a:bodyPr>
          <a:lstStyle/>
          <a:p>
            <a:pPr>
              <a:spcAft>
                <a:spcPts val="600"/>
              </a:spcAft>
            </a:pPr>
            <a:fld id="{D495E168-DA5E-4888-8D8A-92B118324C14}" type="slidenum">
              <a:rPr lang="en-US" noProof="0" smtClean="0"/>
              <a:pPr>
                <a:spcAft>
                  <a:spcPts val="600"/>
                </a:spcAft>
              </a:pPr>
              <a:t>94</a:t>
            </a:fld>
            <a:endParaRPr lang="en-US" noProof="0"/>
          </a:p>
        </p:txBody>
      </p:sp>
      <p:sp>
        <p:nvSpPr>
          <p:cNvPr id="5" name="Title 4">
            <a:extLst>
              <a:ext uri="{FF2B5EF4-FFF2-40B4-BE49-F238E27FC236}">
                <a16:creationId xmlns:a16="http://schemas.microsoft.com/office/drawing/2014/main" id="{79C3BD02-82FB-4792-8226-49458EB2145A}"/>
              </a:ext>
            </a:extLst>
          </p:cNvPr>
          <p:cNvSpPr>
            <a:spLocks noGrp="1"/>
          </p:cNvSpPr>
          <p:nvPr>
            <p:ph type="title"/>
          </p:nvPr>
        </p:nvSpPr>
        <p:spPr>
          <a:xfrm>
            <a:off x="838200" y="365125"/>
            <a:ext cx="10515600" cy="1325563"/>
          </a:xfrm>
          <a:prstGeom prst="rect">
            <a:avLst/>
          </a:prstGeom>
        </p:spPr>
        <p:txBody>
          <a:bodyPr anchor="ctr">
            <a:normAutofit/>
          </a:bodyPr>
          <a:lstStyle/>
          <a:p>
            <a:r>
              <a:rPr lang="en-US" dirty="0"/>
              <a:t>Be Professional in Word and Action</a:t>
            </a:r>
          </a:p>
        </p:txBody>
      </p:sp>
      <p:sp>
        <p:nvSpPr>
          <p:cNvPr id="4" name="Content Placeholder 3">
            <a:extLst>
              <a:ext uri="{FF2B5EF4-FFF2-40B4-BE49-F238E27FC236}">
                <a16:creationId xmlns:a16="http://schemas.microsoft.com/office/drawing/2014/main" id="{D88B9246-980B-438E-814F-8314CCA3EBCF}"/>
              </a:ext>
            </a:extLst>
          </p:cNvPr>
          <p:cNvSpPr>
            <a:spLocks noGrp="1"/>
          </p:cNvSpPr>
          <p:nvPr>
            <p:ph sz="half" idx="1"/>
          </p:nvPr>
        </p:nvSpPr>
        <p:spPr>
          <a:xfrm>
            <a:off x="838198" y="2076863"/>
            <a:ext cx="5181600" cy="4351338"/>
          </a:xfrm>
          <a:prstGeom prst="rect">
            <a:avLst/>
          </a:prstGeom>
        </p:spPr>
        <p:txBody>
          <a:bodyPr>
            <a:normAutofit/>
          </a:bodyPr>
          <a:lstStyle/>
          <a:p>
            <a:r>
              <a:rPr lang="en-US" dirty="0">
                <a:solidFill>
                  <a:schemeClr val="tx2">
                    <a:lumMod val="60000"/>
                    <a:lumOff val="40000"/>
                  </a:schemeClr>
                </a:solidFill>
              </a:rPr>
              <a:t>Bring concerns to your Field Instructor, Wendy &amp; Ruth</a:t>
            </a:r>
          </a:p>
          <a:p>
            <a:r>
              <a:rPr lang="en-US" dirty="0">
                <a:solidFill>
                  <a:schemeClr val="tx2">
                    <a:lumMod val="60000"/>
                    <a:lumOff val="40000"/>
                  </a:schemeClr>
                </a:solidFill>
              </a:rPr>
              <a:t>Don’t discuss concerns with other agency personnel</a:t>
            </a:r>
          </a:p>
          <a:p>
            <a:r>
              <a:rPr lang="en-US" dirty="0">
                <a:solidFill>
                  <a:schemeClr val="tx2">
                    <a:lumMod val="60000"/>
                    <a:lumOff val="40000"/>
                  </a:schemeClr>
                </a:solidFill>
              </a:rPr>
              <a:t>Don’t speak negatively about your agency</a:t>
            </a:r>
          </a:p>
          <a:p>
            <a:r>
              <a:rPr lang="en-US" dirty="0">
                <a:solidFill>
                  <a:schemeClr val="tx2">
                    <a:lumMod val="60000"/>
                    <a:lumOff val="40000"/>
                  </a:schemeClr>
                </a:solidFill>
              </a:rPr>
              <a:t>Maintain confidentiality </a:t>
            </a:r>
          </a:p>
          <a:p>
            <a:r>
              <a:rPr lang="en-US" dirty="0">
                <a:solidFill>
                  <a:schemeClr val="tx2">
                    <a:lumMod val="60000"/>
                    <a:lumOff val="40000"/>
                  </a:schemeClr>
                </a:solidFill>
              </a:rPr>
              <a:t>Remember verbal, written, and technology considerations</a:t>
            </a:r>
          </a:p>
        </p:txBody>
      </p:sp>
      <p:pic>
        <p:nvPicPr>
          <p:cNvPr id="6" name="Picture 5">
            <a:extLst>
              <a:ext uri="{FF2B5EF4-FFF2-40B4-BE49-F238E27FC236}">
                <a16:creationId xmlns:a16="http://schemas.microsoft.com/office/drawing/2014/main" id="{70A09376-D88C-4FB9-BB76-C3D48B216772}"/>
              </a:ext>
            </a:extLst>
          </p:cNvPr>
          <p:cNvPicPr>
            <a:picLocks noChangeAspect="1"/>
          </p:cNvPicPr>
          <p:nvPr/>
        </p:nvPicPr>
        <p:blipFill>
          <a:blip r:embed="rId2"/>
          <a:stretch>
            <a:fillRect/>
          </a:stretch>
        </p:blipFill>
        <p:spPr>
          <a:xfrm>
            <a:off x="6172202" y="2076863"/>
            <a:ext cx="5181600" cy="3458717"/>
          </a:xfrm>
          <a:prstGeom prst="rect">
            <a:avLst/>
          </a:prstGeom>
        </p:spPr>
      </p:pic>
    </p:spTree>
    <p:extLst>
      <p:ext uri="{BB962C8B-B14F-4D97-AF65-F5344CB8AC3E}">
        <p14:creationId xmlns:p14="http://schemas.microsoft.com/office/powerpoint/2010/main" val="380627117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77EBD3-E271-43B6-AE80-0AB6CE4836B2}"/>
              </a:ext>
            </a:extLst>
          </p:cNvPr>
          <p:cNvSpPr>
            <a:spLocks noGrp="1"/>
          </p:cNvSpPr>
          <p:nvPr>
            <p:ph type="sldNum" sz="quarter" idx="10"/>
          </p:nvPr>
        </p:nvSpPr>
        <p:spPr>
          <a:xfrm>
            <a:off x="5821279" y="6118484"/>
            <a:ext cx="549442" cy="365125"/>
          </a:xfrm>
          <a:prstGeom prst="rect">
            <a:avLst/>
          </a:prstGeom>
        </p:spPr>
        <p:txBody>
          <a:bodyPr anchor="ctr">
            <a:normAutofit/>
          </a:bodyPr>
          <a:lstStyle/>
          <a:p>
            <a:pPr>
              <a:spcAft>
                <a:spcPts val="600"/>
              </a:spcAft>
            </a:pPr>
            <a:fld id="{D495E168-DA5E-4888-8D8A-92B118324C14}" type="slidenum">
              <a:rPr lang="en-US" noProof="0" smtClean="0"/>
              <a:pPr>
                <a:spcAft>
                  <a:spcPts val="600"/>
                </a:spcAft>
              </a:pPr>
              <a:t>95</a:t>
            </a:fld>
            <a:endParaRPr lang="en-US" noProof="0"/>
          </a:p>
        </p:txBody>
      </p:sp>
      <p:sp>
        <p:nvSpPr>
          <p:cNvPr id="5" name="Title 4">
            <a:extLst>
              <a:ext uri="{FF2B5EF4-FFF2-40B4-BE49-F238E27FC236}">
                <a16:creationId xmlns:a16="http://schemas.microsoft.com/office/drawing/2014/main" id="{963A4C85-E408-492B-BBE5-E0B1A35C7DE3}"/>
              </a:ext>
            </a:extLst>
          </p:cNvPr>
          <p:cNvSpPr>
            <a:spLocks noGrp="1"/>
          </p:cNvSpPr>
          <p:nvPr>
            <p:ph type="title"/>
          </p:nvPr>
        </p:nvSpPr>
        <p:spPr>
          <a:xfrm>
            <a:off x="838200" y="365125"/>
            <a:ext cx="10515600" cy="1325563"/>
          </a:xfrm>
          <a:prstGeom prst="rect">
            <a:avLst/>
          </a:prstGeom>
        </p:spPr>
        <p:txBody>
          <a:bodyPr anchor="ctr">
            <a:normAutofit/>
          </a:bodyPr>
          <a:lstStyle/>
          <a:p>
            <a:r>
              <a:rPr lang="en-US" sz="6600" dirty="0"/>
              <a:t>Don’t Hold Onto Stress</a:t>
            </a:r>
          </a:p>
        </p:txBody>
      </p:sp>
      <p:sp>
        <p:nvSpPr>
          <p:cNvPr id="4" name="Content Placeholder 3">
            <a:extLst>
              <a:ext uri="{FF2B5EF4-FFF2-40B4-BE49-F238E27FC236}">
                <a16:creationId xmlns:a16="http://schemas.microsoft.com/office/drawing/2014/main" id="{D0CE3DCD-FDC6-4054-B4FC-FF23C284D11C}"/>
              </a:ext>
            </a:extLst>
          </p:cNvPr>
          <p:cNvSpPr>
            <a:spLocks noGrp="1"/>
          </p:cNvSpPr>
          <p:nvPr>
            <p:ph sz="half" idx="1"/>
          </p:nvPr>
        </p:nvSpPr>
        <p:spPr>
          <a:xfrm>
            <a:off x="838199" y="2132271"/>
            <a:ext cx="5181600" cy="4351338"/>
          </a:xfrm>
          <a:prstGeom prst="rect">
            <a:avLst/>
          </a:prstGeom>
        </p:spPr>
        <p:txBody>
          <a:bodyPr>
            <a:normAutofit/>
          </a:bodyPr>
          <a:lstStyle/>
          <a:p>
            <a:r>
              <a:rPr lang="en-US" dirty="0">
                <a:solidFill>
                  <a:schemeClr val="tx2">
                    <a:lumMod val="60000"/>
                    <a:lumOff val="40000"/>
                  </a:schemeClr>
                </a:solidFill>
              </a:rPr>
              <a:t>Leave work at work</a:t>
            </a:r>
          </a:p>
          <a:p>
            <a:r>
              <a:rPr lang="en-US" dirty="0">
                <a:solidFill>
                  <a:schemeClr val="tx2">
                    <a:lumMod val="60000"/>
                    <a:lumOff val="40000"/>
                  </a:schemeClr>
                </a:solidFill>
              </a:rPr>
              <a:t>Let God take care of your clients</a:t>
            </a:r>
          </a:p>
          <a:p>
            <a:r>
              <a:rPr lang="en-US" dirty="0">
                <a:solidFill>
                  <a:schemeClr val="tx2">
                    <a:lumMod val="60000"/>
                    <a:lumOff val="40000"/>
                  </a:schemeClr>
                </a:solidFill>
              </a:rPr>
              <a:t>Practice Daily Self-Care</a:t>
            </a:r>
          </a:p>
          <a:p>
            <a:r>
              <a:rPr lang="en-US" dirty="0">
                <a:solidFill>
                  <a:schemeClr val="tx2">
                    <a:lumMod val="60000"/>
                    <a:lumOff val="40000"/>
                  </a:schemeClr>
                </a:solidFill>
              </a:rPr>
              <a:t>“Don’t Worry Alone;” discuss your concerns with your Field Instructor</a:t>
            </a:r>
          </a:p>
        </p:txBody>
      </p:sp>
      <p:pic>
        <p:nvPicPr>
          <p:cNvPr id="7" name="Picture 6">
            <a:extLst>
              <a:ext uri="{FF2B5EF4-FFF2-40B4-BE49-F238E27FC236}">
                <a16:creationId xmlns:a16="http://schemas.microsoft.com/office/drawing/2014/main" id="{84481377-9A50-41E8-AAEA-6A00991562C8}"/>
              </a:ext>
            </a:extLst>
          </p:cNvPr>
          <p:cNvPicPr>
            <a:picLocks noChangeAspect="1"/>
          </p:cNvPicPr>
          <p:nvPr/>
        </p:nvPicPr>
        <p:blipFill rotWithShape="1">
          <a:blip r:embed="rId2"/>
          <a:srcRect l="25575" r="-2" b="-2"/>
          <a:stretch/>
        </p:blipFill>
        <p:spPr>
          <a:xfrm>
            <a:off x="6441850" y="1690688"/>
            <a:ext cx="4911951" cy="4124896"/>
          </a:xfrm>
          <a:prstGeom prst="rect">
            <a:avLst/>
          </a:prstGeom>
        </p:spPr>
      </p:pic>
    </p:spTree>
    <p:extLst>
      <p:ext uri="{BB962C8B-B14F-4D97-AF65-F5344CB8AC3E}">
        <p14:creationId xmlns:p14="http://schemas.microsoft.com/office/powerpoint/2010/main" val="66539973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C6C990-8B23-498C-82FB-3FB545BAA384}"/>
              </a:ext>
            </a:extLst>
          </p:cNvPr>
          <p:cNvSpPr>
            <a:spLocks noGrp="1"/>
          </p:cNvSpPr>
          <p:nvPr>
            <p:ph type="sldNum" sz="quarter" idx="10"/>
          </p:nvPr>
        </p:nvSpPr>
        <p:spPr/>
        <p:txBody>
          <a:bodyPr/>
          <a:lstStyle/>
          <a:p>
            <a:fld id="{D495E168-DA5E-4888-8D8A-92B118324C14}" type="slidenum">
              <a:rPr lang="en-US" noProof="0" smtClean="0"/>
              <a:pPr/>
              <a:t>96</a:t>
            </a:fld>
            <a:endParaRPr lang="en-US" noProof="0" dirty="0"/>
          </a:p>
        </p:txBody>
      </p:sp>
      <p:sp>
        <p:nvSpPr>
          <p:cNvPr id="3" name="Footer Placeholder 2">
            <a:extLst>
              <a:ext uri="{FF2B5EF4-FFF2-40B4-BE49-F238E27FC236}">
                <a16:creationId xmlns:a16="http://schemas.microsoft.com/office/drawing/2014/main" id="{13635C88-AC75-4EDE-A144-E8696DCB81C1}"/>
              </a:ext>
            </a:extLst>
          </p:cNvPr>
          <p:cNvSpPr>
            <a:spLocks noGrp="1"/>
          </p:cNvSpPr>
          <p:nvPr>
            <p:ph type="ftr" sz="quarter" idx="12"/>
          </p:nvPr>
        </p:nvSpPr>
        <p:spPr>
          <a:xfrm>
            <a:off x="592428" y="6118484"/>
            <a:ext cx="3644535" cy="475499"/>
          </a:xfrm>
        </p:spPr>
        <p:txBody>
          <a:bodyPr/>
          <a:lstStyle/>
          <a:p>
            <a:r>
              <a:rPr lang="en-US" dirty="0"/>
              <a:t>Charlene</a:t>
            </a:r>
            <a:endParaRPr lang="en-US" noProof="0" dirty="0"/>
          </a:p>
        </p:txBody>
      </p:sp>
      <p:sp>
        <p:nvSpPr>
          <p:cNvPr id="4" name="Content Placeholder 3">
            <a:extLst>
              <a:ext uri="{FF2B5EF4-FFF2-40B4-BE49-F238E27FC236}">
                <a16:creationId xmlns:a16="http://schemas.microsoft.com/office/drawing/2014/main" id="{727D771A-0FDD-425D-9A98-CBC2B597CD6F}"/>
              </a:ext>
            </a:extLst>
          </p:cNvPr>
          <p:cNvSpPr>
            <a:spLocks noGrp="1"/>
          </p:cNvSpPr>
          <p:nvPr>
            <p:ph idx="1"/>
          </p:nvPr>
        </p:nvSpPr>
        <p:spPr>
          <a:xfrm>
            <a:off x="838200" y="1949708"/>
            <a:ext cx="10515600" cy="4351338"/>
          </a:xfrm>
        </p:spPr>
        <p:txBody>
          <a:bodyPr>
            <a:normAutofit fontScale="92500" lnSpcReduction="10000"/>
          </a:bodyPr>
          <a:lstStyle/>
          <a:p>
            <a:r>
              <a:rPr lang="en-US" dirty="0"/>
              <a:t>Paid Internships are the #1 source of funding.</a:t>
            </a:r>
          </a:p>
          <a:p>
            <a:r>
              <a:rPr lang="en-US" dirty="0"/>
              <a:t>Don’t take this for granted!</a:t>
            </a:r>
          </a:p>
          <a:p>
            <a:r>
              <a:rPr lang="en-US" dirty="0"/>
              <a:t>AmeriCorps</a:t>
            </a:r>
          </a:p>
          <a:p>
            <a:r>
              <a:rPr lang="en-US" dirty="0"/>
              <a:t>Internship Grants</a:t>
            </a:r>
          </a:p>
          <a:p>
            <a:r>
              <a:rPr lang="en-US" dirty="0"/>
              <a:t>Other opportunities will be emailed to you</a:t>
            </a:r>
          </a:p>
          <a:p>
            <a:r>
              <a:rPr lang="en-US" dirty="0"/>
              <a:t>3MT and Shumway Paper</a:t>
            </a:r>
          </a:p>
          <a:p>
            <a:r>
              <a:rPr lang="en-US" dirty="0"/>
              <a:t>We will NOT remind you! </a:t>
            </a:r>
          </a:p>
          <a:p>
            <a:r>
              <a:rPr lang="en-US" dirty="0"/>
              <a:t>It is your responsibility to write the dates in your calendar now and submit them in a timely manner.</a:t>
            </a:r>
          </a:p>
          <a:p>
            <a:r>
              <a:rPr lang="en-US" dirty="0"/>
              <a:t>Thank You Letter and Report Requirement</a:t>
            </a:r>
          </a:p>
        </p:txBody>
      </p:sp>
      <p:sp>
        <p:nvSpPr>
          <p:cNvPr id="5" name="Title 4">
            <a:extLst>
              <a:ext uri="{FF2B5EF4-FFF2-40B4-BE49-F238E27FC236}">
                <a16:creationId xmlns:a16="http://schemas.microsoft.com/office/drawing/2014/main" id="{D394B7E5-0D78-4444-81D0-5284FA6C1958}"/>
              </a:ext>
            </a:extLst>
          </p:cNvPr>
          <p:cNvSpPr>
            <a:spLocks noGrp="1"/>
          </p:cNvSpPr>
          <p:nvPr>
            <p:ph type="title"/>
          </p:nvPr>
        </p:nvSpPr>
        <p:spPr/>
        <p:txBody>
          <a:bodyPr/>
          <a:lstStyle/>
          <a:p>
            <a:r>
              <a:rPr lang="en-US" dirty="0"/>
              <a:t>Funding Options Review</a:t>
            </a:r>
          </a:p>
        </p:txBody>
      </p:sp>
      <p:sp>
        <p:nvSpPr>
          <p:cNvPr id="6" name="TextBox 5">
            <a:extLst>
              <a:ext uri="{FF2B5EF4-FFF2-40B4-BE49-F238E27FC236}">
                <a16:creationId xmlns:a16="http://schemas.microsoft.com/office/drawing/2014/main" id="{F8CAAEF0-FE81-4462-9473-7E0316A2D6AC}"/>
              </a:ext>
            </a:extLst>
          </p:cNvPr>
          <p:cNvSpPr txBox="1"/>
          <p:nvPr/>
        </p:nvSpPr>
        <p:spPr>
          <a:xfrm>
            <a:off x="451692" y="365125"/>
            <a:ext cx="386508" cy="369332"/>
          </a:xfrm>
          <a:prstGeom prst="rect">
            <a:avLst/>
          </a:prstGeom>
          <a:noFill/>
        </p:spPr>
        <p:txBody>
          <a:bodyPr wrap="square" rtlCol="0">
            <a:spAutoFit/>
          </a:bodyPr>
          <a:lstStyle/>
          <a:p>
            <a:r>
              <a:rPr lang="en-US" dirty="0">
                <a:solidFill>
                  <a:schemeClr val="bg1"/>
                </a:solidFill>
              </a:rPr>
              <a:t>C</a:t>
            </a:r>
          </a:p>
        </p:txBody>
      </p:sp>
    </p:spTree>
    <p:extLst>
      <p:ext uri="{BB962C8B-B14F-4D97-AF65-F5344CB8AC3E}">
        <p14:creationId xmlns:p14="http://schemas.microsoft.com/office/powerpoint/2010/main" val="272369122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922A3-90B1-453C-A5BB-AC3BAE8D538E}"/>
              </a:ext>
            </a:extLst>
          </p:cNvPr>
          <p:cNvSpPr>
            <a:spLocks noGrp="1"/>
          </p:cNvSpPr>
          <p:nvPr>
            <p:ph type="title"/>
          </p:nvPr>
        </p:nvSpPr>
        <p:spPr/>
        <p:txBody>
          <a:bodyPr/>
          <a:lstStyle/>
          <a:p>
            <a:r>
              <a:rPr lang="en-US" dirty="0"/>
              <a:t>Wrap Up Questions</a:t>
            </a:r>
          </a:p>
        </p:txBody>
      </p:sp>
      <p:sp>
        <p:nvSpPr>
          <p:cNvPr id="3" name="Slide Number Placeholder 2">
            <a:extLst>
              <a:ext uri="{FF2B5EF4-FFF2-40B4-BE49-F238E27FC236}">
                <a16:creationId xmlns:a16="http://schemas.microsoft.com/office/drawing/2014/main" id="{490AE500-485F-400D-AE4E-A8AEDA86AAE7}"/>
              </a:ext>
            </a:extLst>
          </p:cNvPr>
          <p:cNvSpPr>
            <a:spLocks noGrp="1"/>
          </p:cNvSpPr>
          <p:nvPr>
            <p:ph type="sldNum" sz="quarter" idx="10"/>
          </p:nvPr>
        </p:nvSpPr>
        <p:spPr/>
        <p:txBody>
          <a:bodyPr/>
          <a:lstStyle/>
          <a:p>
            <a:fld id="{D495E168-DA5E-4888-8D8A-92B118324C14}" type="slidenum">
              <a:rPr lang="en-US" noProof="0" smtClean="0"/>
              <a:pPr/>
              <a:t>97</a:t>
            </a:fld>
            <a:endParaRPr lang="en-US" noProof="0" dirty="0"/>
          </a:p>
        </p:txBody>
      </p:sp>
      <p:sp>
        <p:nvSpPr>
          <p:cNvPr id="4" name="Footer Placeholder 3">
            <a:extLst>
              <a:ext uri="{FF2B5EF4-FFF2-40B4-BE49-F238E27FC236}">
                <a16:creationId xmlns:a16="http://schemas.microsoft.com/office/drawing/2014/main" id="{926E6837-5BEA-4CAE-A276-7F2496A2E33B}"/>
              </a:ext>
            </a:extLst>
          </p:cNvPr>
          <p:cNvSpPr>
            <a:spLocks noGrp="1"/>
          </p:cNvSpPr>
          <p:nvPr>
            <p:ph type="ftr" sz="quarter" idx="12"/>
          </p:nvPr>
        </p:nvSpPr>
        <p:spPr>
          <a:xfrm>
            <a:off x="838201" y="6118484"/>
            <a:ext cx="819912" cy="365125"/>
          </a:xfrm>
        </p:spPr>
        <p:txBody>
          <a:bodyPr/>
          <a:lstStyle/>
          <a:p>
            <a:r>
              <a:rPr lang="en-US" noProof="0" dirty="0"/>
              <a:t>Wendy</a:t>
            </a:r>
          </a:p>
        </p:txBody>
      </p:sp>
      <p:sp>
        <p:nvSpPr>
          <p:cNvPr id="5" name="Text Placeholder 4">
            <a:extLst>
              <a:ext uri="{FF2B5EF4-FFF2-40B4-BE49-F238E27FC236}">
                <a16:creationId xmlns:a16="http://schemas.microsoft.com/office/drawing/2014/main" id="{DEC5CFDA-B3FF-4673-BD62-B91C3E75994F}"/>
              </a:ext>
            </a:extLst>
          </p:cNvPr>
          <p:cNvSpPr>
            <a:spLocks noGrp="1"/>
          </p:cNvSpPr>
          <p:nvPr>
            <p:ph type="body" idx="1"/>
          </p:nvPr>
        </p:nvSpPr>
        <p:spPr/>
        <p:txBody>
          <a:bodyPr/>
          <a:lstStyle/>
          <a:p>
            <a:r>
              <a:rPr lang="en-US" dirty="0"/>
              <a:t>???</a:t>
            </a:r>
          </a:p>
        </p:txBody>
      </p:sp>
      <p:sp>
        <p:nvSpPr>
          <p:cNvPr id="6" name="TextBox 5">
            <a:extLst>
              <a:ext uri="{FF2B5EF4-FFF2-40B4-BE49-F238E27FC236}">
                <a16:creationId xmlns:a16="http://schemas.microsoft.com/office/drawing/2014/main" id="{F7CB63C4-16EF-420A-AFDC-F6153B250AC3}"/>
              </a:ext>
            </a:extLst>
          </p:cNvPr>
          <p:cNvSpPr txBox="1"/>
          <p:nvPr/>
        </p:nvSpPr>
        <p:spPr>
          <a:xfrm>
            <a:off x="705080" y="385590"/>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305239346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92B62-E7E7-40C2-94AC-9644DCBBC0CB}"/>
              </a:ext>
            </a:extLst>
          </p:cNvPr>
          <p:cNvSpPr>
            <a:spLocks noGrp="1"/>
          </p:cNvSpPr>
          <p:nvPr>
            <p:ph type="title"/>
          </p:nvPr>
        </p:nvSpPr>
        <p:spPr/>
        <p:txBody>
          <a:bodyPr/>
          <a:lstStyle/>
          <a:p>
            <a:r>
              <a:rPr lang="en-US" dirty="0"/>
              <a:t>That’s All Folks…</a:t>
            </a:r>
          </a:p>
        </p:txBody>
      </p:sp>
      <p:sp>
        <p:nvSpPr>
          <p:cNvPr id="3" name="Slide Number Placeholder 2">
            <a:extLst>
              <a:ext uri="{FF2B5EF4-FFF2-40B4-BE49-F238E27FC236}">
                <a16:creationId xmlns:a16="http://schemas.microsoft.com/office/drawing/2014/main" id="{4FAA5151-2BEF-4C84-A2B1-333CAF7E50B5}"/>
              </a:ext>
            </a:extLst>
          </p:cNvPr>
          <p:cNvSpPr>
            <a:spLocks noGrp="1"/>
          </p:cNvSpPr>
          <p:nvPr>
            <p:ph type="sldNum" sz="quarter" idx="10"/>
          </p:nvPr>
        </p:nvSpPr>
        <p:spPr/>
        <p:txBody>
          <a:bodyPr/>
          <a:lstStyle/>
          <a:p>
            <a:fld id="{D495E168-DA5E-4888-8D8A-92B118324C14}" type="slidenum">
              <a:rPr lang="en-US" noProof="0" smtClean="0"/>
              <a:pPr/>
              <a:t>98</a:t>
            </a:fld>
            <a:endParaRPr lang="en-US" noProof="0" dirty="0"/>
          </a:p>
        </p:txBody>
      </p:sp>
      <p:sp>
        <p:nvSpPr>
          <p:cNvPr id="5" name="Text Placeholder 4">
            <a:extLst>
              <a:ext uri="{FF2B5EF4-FFF2-40B4-BE49-F238E27FC236}">
                <a16:creationId xmlns:a16="http://schemas.microsoft.com/office/drawing/2014/main" id="{38B17505-23D5-4260-8710-28D8853B6943}"/>
              </a:ext>
            </a:extLst>
          </p:cNvPr>
          <p:cNvSpPr>
            <a:spLocks noGrp="1"/>
          </p:cNvSpPr>
          <p:nvPr>
            <p:ph type="body" idx="1"/>
          </p:nvPr>
        </p:nvSpPr>
        <p:spPr/>
        <p:txBody>
          <a:bodyPr vert="horz" lIns="91440" tIns="45720" rIns="91440" bIns="45720" rtlCol="0" anchor="t">
            <a:normAutofit/>
          </a:bodyPr>
          <a:lstStyle/>
          <a:p>
            <a:r>
              <a:rPr lang="en-US" dirty="0"/>
              <a:t>See you in Integrative Field Seminars!</a:t>
            </a:r>
          </a:p>
        </p:txBody>
      </p:sp>
      <p:sp>
        <p:nvSpPr>
          <p:cNvPr id="4" name="TextBox 3">
            <a:extLst>
              <a:ext uri="{FF2B5EF4-FFF2-40B4-BE49-F238E27FC236}">
                <a16:creationId xmlns:a16="http://schemas.microsoft.com/office/drawing/2014/main" id="{0D1880B1-C5C1-49D0-BCBF-F816301E0D27}"/>
              </a:ext>
            </a:extLst>
          </p:cNvPr>
          <p:cNvSpPr txBox="1"/>
          <p:nvPr/>
        </p:nvSpPr>
        <p:spPr>
          <a:xfrm>
            <a:off x="528810" y="396607"/>
            <a:ext cx="373820" cy="369332"/>
          </a:xfrm>
          <a:prstGeom prst="rect">
            <a:avLst/>
          </a:prstGeom>
          <a:noFill/>
        </p:spPr>
        <p:txBody>
          <a:bodyPr wrap="none" rtlCol="0">
            <a:spAutoFit/>
          </a:bodyPr>
          <a:lstStyle/>
          <a:p>
            <a:r>
              <a:rPr lang="en-US" dirty="0">
                <a:solidFill>
                  <a:schemeClr val="bg1"/>
                </a:solidFill>
              </a:rPr>
              <a:t>W</a:t>
            </a:r>
          </a:p>
        </p:txBody>
      </p:sp>
    </p:spTree>
    <p:extLst>
      <p:ext uri="{BB962C8B-B14F-4D97-AF65-F5344CB8AC3E}">
        <p14:creationId xmlns:p14="http://schemas.microsoft.com/office/powerpoint/2010/main" val="93876602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F7C2F-1578-4D4A-9264-983D91B3AD21}"/>
              </a:ext>
            </a:extLst>
          </p:cNvPr>
          <p:cNvSpPr>
            <a:spLocks noGrp="1"/>
          </p:cNvSpPr>
          <p:nvPr>
            <p:ph type="title"/>
          </p:nvPr>
        </p:nvSpPr>
        <p:spPr/>
        <p:txBody>
          <a:bodyPr/>
          <a:lstStyle/>
          <a:p>
            <a:r>
              <a:rPr lang="en-US" dirty="0"/>
              <a:t>COVID-19 and Internships</a:t>
            </a:r>
          </a:p>
        </p:txBody>
      </p:sp>
      <p:sp>
        <p:nvSpPr>
          <p:cNvPr id="3" name="Slide Number Placeholder 2">
            <a:extLst>
              <a:ext uri="{FF2B5EF4-FFF2-40B4-BE49-F238E27FC236}">
                <a16:creationId xmlns:a16="http://schemas.microsoft.com/office/drawing/2014/main" id="{0BE33EF7-6D6C-473F-9B01-B3B8537142F0}"/>
              </a:ext>
            </a:extLst>
          </p:cNvPr>
          <p:cNvSpPr>
            <a:spLocks noGrp="1"/>
          </p:cNvSpPr>
          <p:nvPr>
            <p:ph type="sldNum" sz="quarter" idx="10"/>
          </p:nvPr>
        </p:nvSpPr>
        <p:spPr/>
        <p:txBody>
          <a:bodyPr/>
          <a:lstStyle/>
          <a:p>
            <a:fld id="{D495E168-DA5E-4888-8D8A-92B118324C14}" type="slidenum">
              <a:rPr lang="en-US" noProof="0" smtClean="0"/>
              <a:pPr/>
              <a:t>99</a:t>
            </a:fld>
            <a:endParaRPr lang="en-US" noProof="0" dirty="0"/>
          </a:p>
        </p:txBody>
      </p:sp>
      <p:sp>
        <p:nvSpPr>
          <p:cNvPr id="5" name="Text Placeholder 4">
            <a:extLst>
              <a:ext uri="{FF2B5EF4-FFF2-40B4-BE49-F238E27FC236}">
                <a16:creationId xmlns:a16="http://schemas.microsoft.com/office/drawing/2014/main" id="{7B0924AA-FC5C-4CBA-937D-EB20363CFD63}"/>
              </a:ext>
            </a:extLst>
          </p:cNvPr>
          <p:cNvSpPr>
            <a:spLocks noGrp="1"/>
          </p:cNvSpPr>
          <p:nvPr>
            <p:ph type="body" idx="1"/>
          </p:nvPr>
        </p:nvSpPr>
        <p:spPr/>
        <p:txBody>
          <a:bodyPr/>
          <a:lstStyle/>
          <a:p>
            <a:r>
              <a:rPr lang="en-US" dirty="0"/>
              <a:t>Oh, what a ride it has been!</a:t>
            </a:r>
          </a:p>
        </p:txBody>
      </p:sp>
      <p:pic>
        <p:nvPicPr>
          <p:cNvPr id="6" name="Picture 5">
            <a:extLst>
              <a:ext uri="{FF2B5EF4-FFF2-40B4-BE49-F238E27FC236}">
                <a16:creationId xmlns:a16="http://schemas.microsoft.com/office/drawing/2014/main" id="{2400BD11-0C54-4D43-9376-15592995CF21}"/>
              </a:ext>
            </a:extLst>
          </p:cNvPr>
          <p:cNvPicPr>
            <a:picLocks noChangeAspect="1"/>
          </p:cNvPicPr>
          <p:nvPr/>
        </p:nvPicPr>
        <p:blipFill>
          <a:blip r:embed="rId2"/>
          <a:stretch>
            <a:fillRect/>
          </a:stretch>
        </p:blipFill>
        <p:spPr>
          <a:xfrm>
            <a:off x="8937836" y="4843529"/>
            <a:ext cx="2422314" cy="1611939"/>
          </a:xfrm>
          <a:prstGeom prst="rect">
            <a:avLst/>
          </a:prstGeom>
        </p:spPr>
      </p:pic>
      <p:pic>
        <p:nvPicPr>
          <p:cNvPr id="7" name="Picture 6">
            <a:extLst>
              <a:ext uri="{FF2B5EF4-FFF2-40B4-BE49-F238E27FC236}">
                <a16:creationId xmlns:a16="http://schemas.microsoft.com/office/drawing/2014/main" id="{29D84959-ECEA-41D5-A79E-29AD2DCD7108}"/>
              </a:ext>
            </a:extLst>
          </p:cNvPr>
          <p:cNvPicPr>
            <a:picLocks noChangeAspect="1"/>
          </p:cNvPicPr>
          <p:nvPr/>
        </p:nvPicPr>
        <p:blipFill>
          <a:blip r:embed="rId3"/>
          <a:stretch>
            <a:fillRect/>
          </a:stretch>
        </p:blipFill>
        <p:spPr>
          <a:xfrm>
            <a:off x="838200" y="374391"/>
            <a:ext cx="5367755" cy="3578504"/>
          </a:xfrm>
          <a:prstGeom prst="rect">
            <a:avLst/>
          </a:prstGeom>
        </p:spPr>
      </p:pic>
      <p:pic>
        <p:nvPicPr>
          <p:cNvPr id="8" name="Picture 7">
            <a:extLst>
              <a:ext uri="{FF2B5EF4-FFF2-40B4-BE49-F238E27FC236}">
                <a16:creationId xmlns:a16="http://schemas.microsoft.com/office/drawing/2014/main" id="{1DD17D67-C90E-4CB7-9DE6-60D51EAA8DA5}"/>
              </a:ext>
            </a:extLst>
          </p:cNvPr>
          <p:cNvPicPr>
            <a:picLocks noChangeAspect="1"/>
          </p:cNvPicPr>
          <p:nvPr/>
        </p:nvPicPr>
        <p:blipFill>
          <a:blip r:embed="rId4"/>
          <a:stretch>
            <a:fillRect/>
          </a:stretch>
        </p:blipFill>
        <p:spPr>
          <a:xfrm>
            <a:off x="805686" y="4763674"/>
            <a:ext cx="2362611" cy="1771650"/>
          </a:xfrm>
          <a:prstGeom prst="rect">
            <a:avLst/>
          </a:prstGeom>
        </p:spPr>
      </p:pic>
      <p:pic>
        <p:nvPicPr>
          <p:cNvPr id="9" name="Picture 8">
            <a:extLst>
              <a:ext uri="{FF2B5EF4-FFF2-40B4-BE49-F238E27FC236}">
                <a16:creationId xmlns:a16="http://schemas.microsoft.com/office/drawing/2014/main" id="{8FE31EDA-32B2-4882-9774-445B914251A0}"/>
              </a:ext>
            </a:extLst>
          </p:cNvPr>
          <p:cNvPicPr>
            <a:picLocks noChangeAspect="1"/>
          </p:cNvPicPr>
          <p:nvPr/>
        </p:nvPicPr>
        <p:blipFill>
          <a:blip r:embed="rId5"/>
          <a:stretch>
            <a:fillRect/>
          </a:stretch>
        </p:blipFill>
        <p:spPr>
          <a:xfrm>
            <a:off x="6513647" y="420253"/>
            <a:ext cx="4710189" cy="3532642"/>
          </a:xfrm>
          <a:prstGeom prst="rect">
            <a:avLst/>
          </a:prstGeom>
        </p:spPr>
      </p:pic>
    </p:spTree>
    <p:extLst>
      <p:ext uri="{BB962C8B-B14F-4D97-AF65-F5344CB8AC3E}">
        <p14:creationId xmlns:p14="http://schemas.microsoft.com/office/powerpoint/2010/main" val="1359506572"/>
      </p:ext>
    </p:extLst>
  </p:cSld>
  <p:clrMapOvr>
    <a:masterClrMapping/>
  </p:clrMapOvr>
</p:sld>
</file>

<file path=ppt/theme/theme1.xml><?xml version="1.0" encoding="utf-8"?>
<a:theme xmlns:a="http://schemas.openxmlformats.org/drawingml/2006/main" name="Office Theme">
  <a:themeElements>
    <a:clrScheme name="Custom 24">
      <a:dk1>
        <a:sysClr val="windowText" lastClr="000000"/>
      </a:dk1>
      <a:lt1>
        <a:sysClr val="window" lastClr="FFFFFF"/>
      </a:lt1>
      <a:dk2>
        <a:srgbClr val="64AC00"/>
      </a:dk2>
      <a:lt2>
        <a:srgbClr val="CBFF00"/>
      </a:lt2>
      <a:accent1>
        <a:srgbClr val="002E62"/>
      </a:accent1>
      <a:accent2>
        <a:srgbClr val="004CB9"/>
      </a:accent2>
      <a:accent3>
        <a:srgbClr val="005500"/>
      </a:accent3>
      <a:accent4>
        <a:srgbClr val="16B3DC"/>
      </a:accent4>
      <a:accent5>
        <a:srgbClr val="F9DC5C"/>
      </a:accent5>
      <a:accent6>
        <a:srgbClr val="EF626C"/>
      </a:accent6>
      <a:hlink>
        <a:srgbClr val="FFFFFF"/>
      </a:hlink>
      <a:folHlink>
        <a:srgbClr val="FFFFFF"/>
      </a:folHlink>
    </a:clrScheme>
    <a:fontScheme name="Custom 21">
      <a:majorFont>
        <a:latin typeface="Gill Sans MT"/>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w="12700"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TF22977542_Outdoors presentation_RVA_v4.potx" id="{6CD96AFB-7D75-48FF-A856-C8B82BF3C12B}" vid="{1E6ACFD4-3AE6-4944-B76B-DA44E915EC7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A935B1F0-3442-4957-9701-25816EFDB6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F60B100-7079-4DE7-AF7C-20BFB1D62C46}">
  <ds:schemaRefs>
    <ds:schemaRef ds:uri="http://schemas.microsoft.com/sharepoint/v3/contenttype/forms"/>
  </ds:schemaRefs>
</ds:datastoreItem>
</file>

<file path=customXml/itemProps3.xml><?xml version="1.0" encoding="utf-8"?>
<ds:datastoreItem xmlns:ds="http://schemas.openxmlformats.org/officeDocument/2006/customXml" ds:itemID="{826A71AF-4CF2-4B95-BFB6-5C27500258C6}">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otalTime>0</TotalTime>
  <Words>6614</Words>
  <Application>Microsoft Office PowerPoint</Application>
  <PresentationFormat>Widescreen</PresentationFormat>
  <Paragraphs>692</Paragraphs>
  <Slides>113</Slides>
  <Notes>0</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113</vt:i4>
      </vt:variant>
    </vt:vector>
  </HeadingPairs>
  <TitlesOfParts>
    <vt:vector size="118" baseType="lpstr">
      <vt:lpstr>Arial</vt:lpstr>
      <vt:lpstr>Calibri</vt:lpstr>
      <vt:lpstr>Franklin Gothic Book</vt:lpstr>
      <vt:lpstr>Gill Sans MT</vt:lpstr>
      <vt:lpstr>Office Theme</vt:lpstr>
      <vt:lpstr>1st Day of Field Orientation</vt:lpstr>
      <vt:lpstr>Getting to Know You…</vt:lpstr>
      <vt:lpstr>I…</vt:lpstr>
      <vt:lpstr>Roles and Systems</vt:lpstr>
      <vt:lpstr>Wendy W. Sheffield, LCSW Director of Field Education</vt:lpstr>
      <vt:lpstr>To Schedule an Appointment w/ Wendy:</vt:lpstr>
      <vt:lpstr>Ruth Aguirre, LCSW Field Liaison</vt:lpstr>
      <vt:lpstr>Charlene Clark, Administrative Manager</vt:lpstr>
      <vt:lpstr>Systems we work with in the Field…</vt:lpstr>
      <vt:lpstr>Field Education  Administrative Team Approach:</vt:lpstr>
      <vt:lpstr>Field Education Administrative Mottos:</vt:lpstr>
      <vt:lpstr>Council on Social Work Education</vt:lpstr>
      <vt:lpstr>MSW Handbook MSW Field Manual (Outline Policies &amp; Procedures)</vt:lpstr>
      <vt:lpstr> So….       What do these mean  for you personally?</vt:lpstr>
      <vt:lpstr>Field Courses</vt:lpstr>
      <vt:lpstr>Internship Scheduling Guidelines</vt:lpstr>
      <vt:lpstr>Soc W 614R  (Sp/Sum) Integrative Field Seminar</vt:lpstr>
      <vt:lpstr>Soc W 615R (F &amp; W) Integrative Field Seminar</vt:lpstr>
      <vt:lpstr>Integrative Field Seminar Assignments</vt:lpstr>
      <vt:lpstr>Soc W 654R   Field Internship 1</vt:lpstr>
      <vt:lpstr>Soc W 655R (Field Internship 2)</vt:lpstr>
      <vt:lpstr>Soc W 654R/655R Assignments (see LS Syllabi)</vt:lpstr>
      <vt:lpstr>Internship 1 vs. Internship 2</vt:lpstr>
      <vt:lpstr> So….       What do these mean  for you personally?</vt:lpstr>
      <vt:lpstr>MSW Field Education-  Internship Policies   Problems Precede Policies… “What problem could have necessitated  this policy?”</vt:lpstr>
      <vt:lpstr>Policy on Electronic Devices during IFS:</vt:lpstr>
      <vt:lpstr>Policy on Confidentiality in IFS:</vt:lpstr>
      <vt:lpstr>Policy on Children in IFS:</vt:lpstr>
      <vt:lpstr>Policy regarding Online Attendance of IFS</vt:lpstr>
      <vt:lpstr>Online Attendance Agreements in IFS (cont.)</vt:lpstr>
      <vt:lpstr>What to share with your cohort and not…</vt:lpstr>
      <vt:lpstr> So….       What do these mean  for you personally?</vt:lpstr>
      <vt:lpstr>Additional Policies…</vt:lpstr>
      <vt:lpstr>IRAMS</vt:lpstr>
      <vt:lpstr>PowerPoint Presentation</vt:lpstr>
      <vt:lpstr>Trainings Required during your 1st Internship:</vt:lpstr>
      <vt:lpstr>BYU Social Work Certifications:</vt:lpstr>
      <vt:lpstr>Process for Obtaining these Certifications</vt:lpstr>
      <vt:lpstr>EMDR Certification &amp; Supervision</vt:lpstr>
      <vt:lpstr> So….       What do these mean  for you personally?</vt:lpstr>
      <vt:lpstr>COVID-19 Internship and IFS Attendance</vt:lpstr>
      <vt:lpstr>Symptom Checks</vt:lpstr>
      <vt:lpstr>COVID-19 Notification</vt:lpstr>
      <vt:lpstr> So….       What does this mean  for you personally?</vt:lpstr>
      <vt:lpstr>Required Field Forms</vt:lpstr>
      <vt:lpstr>Internship Completion Plan</vt:lpstr>
      <vt:lpstr>Learning Activity Agreement</vt:lpstr>
      <vt:lpstr>Monthly Time Sheet</vt:lpstr>
      <vt:lpstr>Reflection Questions and Responses</vt:lpstr>
      <vt:lpstr>Monthly Simulation Log:</vt:lpstr>
      <vt:lpstr>Final Evaluation</vt:lpstr>
      <vt:lpstr>New Curriculum Chart</vt:lpstr>
      <vt:lpstr>PowerPoint Presentation</vt:lpstr>
      <vt:lpstr>Safety Training</vt:lpstr>
      <vt:lpstr>Safety Training Checklist</vt:lpstr>
      <vt:lpstr>20 to Ready!!</vt:lpstr>
      <vt:lpstr>Orientation Checklist</vt:lpstr>
      <vt:lpstr>PowerPoint Presentation</vt:lpstr>
      <vt:lpstr>PowerPoint Presentation</vt:lpstr>
      <vt:lpstr>Field Liaison Visits</vt:lpstr>
      <vt:lpstr>Scheduling Field Visits</vt:lpstr>
      <vt:lpstr>Self-Care Curriculum</vt:lpstr>
      <vt:lpstr>How personally  valuable was the Self-Care Curriculum?</vt:lpstr>
      <vt:lpstr>How professionally  valuable was the  Self-Care Curriculum?</vt:lpstr>
      <vt:lpstr>In your opinion, how important is the Self-Care Curriculum to your MSW education?</vt:lpstr>
      <vt:lpstr>In your opinion, should Self-Care be included in the MSW Curriculum?</vt:lpstr>
      <vt:lpstr>Self-Care Curriculum in IFS</vt:lpstr>
      <vt:lpstr>Self-Care Curriculum</vt:lpstr>
      <vt:lpstr>Calm Mind; Calm Body</vt:lpstr>
      <vt:lpstr>Mindfulness Exercises</vt:lpstr>
      <vt:lpstr>Supervision Suggestions &amp; Topics</vt:lpstr>
      <vt:lpstr>PowerPoint Presentation</vt:lpstr>
      <vt:lpstr>Flow of Internship</vt:lpstr>
      <vt:lpstr>PowerPoint Presentation</vt:lpstr>
      <vt:lpstr>PowerPoint Presentation</vt:lpstr>
      <vt:lpstr>PowerPoint Presentation</vt:lpstr>
      <vt:lpstr>PowerPoint Presentation</vt:lpstr>
      <vt:lpstr>Professionalism  &amp;  Internship Success Tips</vt:lpstr>
      <vt:lpstr>Do Get to Work On Time</vt:lpstr>
      <vt:lpstr>“I Need Your Signature”</vt:lpstr>
      <vt:lpstr>Do Be Friendly</vt:lpstr>
      <vt:lpstr>Do Be Willing To Work</vt:lpstr>
      <vt:lpstr>Do Dress Appropriately for your Agency</vt:lpstr>
      <vt:lpstr>Do Speak Up in Meetings</vt:lpstr>
      <vt:lpstr>Do Accept Feedback</vt:lpstr>
      <vt:lpstr>Don’t Disappear</vt:lpstr>
      <vt:lpstr>Don’t Complain</vt:lpstr>
      <vt:lpstr>Don’t Get Pulled Into Drama</vt:lpstr>
      <vt:lpstr>Field Instructors Aren’t Perfect</vt:lpstr>
      <vt:lpstr>You Are Not #1</vt:lpstr>
      <vt:lpstr>Don’t Gossip</vt:lpstr>
      <vt:lpstr>Don’t Be Arrogant</vt:lpstr>
      <vt:lpstr>Don’t Dismiss Agency Policy</vt:lpstr>
      <vt:lpstr>Be Professional in Word and Action</vt:lpstr>
      <vt:lpstr>Don’t Hold Onto Stress</vt:lpstr>
      <vt:lpstr>Funding Options Review</vt:lpstr>
      <vt:lpstr>Wrap Up Questions</vt:lpstr>
      <vt:lpstr>That’s All Folks…</vt:lpstr>
      <vt:lpstr>COVID-19 and Internships</vt:lpstr>
      <vt:lpstr>COVID-19 and MSW Field Education:</vt:lpstr>
      <vt:lpstr>Field Education Adjustments  due to COVID-19....</vt:lpstr>
      <vt:lpstr>COVID-19 Symptoms</vt:lpstr>
      <vt:lpstr>PowerPoint Presentation</vt:lpstr>
      <vt:lpstr>More than ANYTHING else....</vt:lpstr>
      <vt:lpstr>Field Education Adjustments  due to COVID-19.... (cont.)</vt:lpstr>
      <vt:lpstr>Field Education Adjustments  due to COVID-19.... (cont.) </vt:lpstr>
      <vt:lpstr>BYU has developed and approved the following as Remote Field Activities: </vt:lpstr>
      <vt:lpstr>Remote Field Activities (cont.)</vt:lpstr>
      <vt:lpstr>Remote Field Activities (cont.)</vt:lpstr>
      <vt:lpstr>Remote Field Activities (cont.)</vt:lpstr>
      <vt:lpstr>Remote Field Activities (cont.)</vt:lpstr>
      <vt:lpstr>Additional Remote Field Activities</vt:lpstr>
      <vt:lpstr>Monthly Simulation Log: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Day of Field Orientation</dc:title>
  <dc:creator/>
  <cp:lastModifiedBy/>
  <cp:revision>824</cp:revision>
  <dcterms:created xsi:type="dcterms:W3CDTF">2020-03-12T16:32:28Z</dcterms:created>
  <dcterms:modified xsi:type="dcterms:W3CDTF">2021-04-13T17:23:18Z</dcterms:modified>
</cp:coreProperties>
</file>